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81" r:id="rId3"/>
    <p:sldId id="314" r:id="rId4"/>
    <p:sldId id="319" r:id="rId5"/>
    <p:sldId id="320" r:id="rId6"/>
    <p:sldId id="283" r:id="rId7"/>
    <p:sldId id="265" r:id="rId8"/>
    <p:sldId id="293" r:id="rId9"/>
    <p:sldId id="276" r:id="rId10"/>
    <p:sldId id="278" r:id="rId11"/>
    <p:sldId id="299" r:id="rId12"/>
    <p:sldId id="323" r:id="rId13"/>
    <p:sldId id="369" r:id="rId14"/>
    <p:sldId id="332" r:id="rId15"/>
    <p:sldId id="333" r:id="rId16"/>
    <p:sldId id="353" r:id="rId17"/>
    <p:sldId id="335" r:id="rId18"/>
    <p:sldId id="338" r:id="rId19"/>
    <p:sldId id="339" r:id="rId20"/>
    <p:sldId id="374" r:id="rId21"/>
    <p:sldId id="340" r:id="rId22"/>
    <p:sldId id="356" r:id="rId23"/>
    <p:sldId id="341" r:id="rId24"/>
    <p:sldId id="367" r:id="rId25"/>
    <p:sldId id="357" r:id="rId26"/>
    <p:sldId id="358" r:id="rId27"/>
    <p:sldId id="359" r:id="rId28"/>
    <p:sldId id="349" r:id="rId29"/>
    <p:sldId id="350" r:id="rId30"/>
    <p:sldId id="376" r:id="rId31"/>
    <p:sldId id="363" r:id="rId32"/>
    <p:sldId id="368" r:id="rId33"/>
    <p:sldId id="310" r:id="rId34"/>
    <p:sldId id="360" r:id="rId35"/>
    <p:sldId id="361" r:id="rId36"/>
    <p:sldId id="362" r:id="rId37"/>
    <p:sldId id="36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60DD82-71F6-45BE-A9D2-55D03437E0AA}">
          <p14:sldIdLst>
            <p14:sldId id="256"/>
            <p14:sldId id="281"/>
            <p14:sldId id="314"/>
            <p14:sldId id="319"/>
            <p14:sldId id="320"/>
            <p14:sldId id="283"/>
            <p14:sldId id="265"/>
            <p14:sldId id="293"/>
            <p14:sldId id="276"/>
            <p14:sldId id="278"/>
            <p14:sldId id="299"/>
            <p14:sldId id="323"/>
            <p14:sldId id="369"/>
            <p14:sldId id="332"/>
            <p14:sldId id="333"/>
            <p14:sldId id="353"/>
            <p14:sldId id="335"/>
            <p14:sldId id="338"/>
            <p14:sldId id="339"/>
            <p14:sldId id="374"/>
            <p14:sldId id="340"/>
            <p14:sldId id="356"/>
            <p14:sldId id="341"/>
            <p14:sldId id="367"/>
            <p14:sldId id="357"/>
            <p14:sldId id="358"/>
            <p14:sldId id="359"/>
            <p14:sldId id="349"/>
            <p14:sldId id="350"/>
            <p14:sldId id="376"/>
            <p14:sldId id="363"/>
            <p14:sldId id="368"/>
            <p14:sldId id="310"/>
            <p14:sldId id="360"/>
            <p14:sldId id="361"/>
            <p14:sldId id="362"/>
            <p14:sldId id="3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C3A00"/>
    <a:srgbClr val="423200"/>
    <a:srgbClr val="2E2E2E"/>
    <a:srgbClr val="171717"/>
    <a:srgbClr val="848484"/>
    <a:srgbClr val="626262"/>
    <a:srgbClr val="4E4E4E"/>
    <a:srgbClr val="00B0F0"/>
    <a:srgbClr val="25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8" autoAdjust="0"/>
    <p:restoredTop sz="70375" autoAdjust="0"/>
  </p:normalViewPr>
  <p:slideViewPr>
    <p:cSldViewPr snapToGrid="0">
      <p:cViewPr varScale="1">
        <p:scale>
          <a:sx n="80" d="100"/>
          <a:sy n="80" d="100"/>
        </p:scale>
        <p:origin x="828" y="96"/>
      </p:cViewPr>
      <p:guideLst/>
    </p:cSldViewPr>
  </p:slideViewPr>
  <p:notesTextViewPr>
    <p:cViewPr>
      <p:scale>
        <a:sx n="150" d="100"/>
        <a:sy n="150" d="100"/>
      </p:scale>
      <p:origin x="0" y="0"/>
    </p:cViewPr>
  </p:notesTextViewPr>
  <p:notesViewPr>
    <p:cSldViewPr snapToGrid="0">
      <p:cViewPr varScale="1">
        <p:scale>
          <a:sx n="69" d="100"/>
          <a:sy n="69" d="100"/>
        </p:scale>
        <p:origin x="263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114D60-1D2B-49CF-9CEF-783D5B329DD8}" type="datetimeFigureOut">
              <a:rPr lang="en-US" smtClean="0"/>
              <a:t>4/8/2017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1AA601-0689-4264-996A-26E153842F7A}" type="slidenum">
              <a:rPr lang="en-US" smtClean="0"/>
              <a:t>‹#›</a:t>
            </a:fld>
            <a:endParaRPr lang="en-US"/>
          </a:p>
        </p:txBody>
      </p:sp>
    </p:spTree>
    <p:extLst>
      <p:ext uri="{BB962C8B-B14F-4D97-AF65-F5344CB8AC3E}">
        <p14:creationId xmlns:p14="http://schemas.microsoft.com/office/powerpoint/2010/main" val="4609386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B5493-583D-47CD-9163-9CB570287AEE}" type="datetimeFigureOut">
              <a:rPr lang="en-US" smtClean="0"/>
              <a:t>4/8/2017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CB5AF-A082-4819-A0E4-2506C2B72372}" type="slidenum">
              <a:rPr lang="en-US" smtClean="0"/>
              <a:t>‹#›</a:t>
            </a:fld>
            <a:endParaRPr lang="en-US"/>
          </a:p>
        </p:txBody>
      </p:sp>
    </p:spTree>
    <p:extLst>
      <p:ext uri="{BB962C8B-B14F-4D97-AF65-F5344CB8AC3E}">
        <p14:creationId xmlns:p14="http://schemas.microsoft.com/office/powerpoint/2010/main" val="370178400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I want to talk</a:t>
            </a:r>
            <a:r>
              <a:rPr lang="en-US" baseline="0" dirty="0"/>
              <a:t> about a new shader compiler that can help you with some interesting optimizations.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2165760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step towards this goal, we developed </a:t>
            </a:r>
            <a:r>
              <a:rPr lang="en-US" baseline="0" dirty="0"/>
              <a:t>a shading language and compiler called Spire that makes it easy to describe and explore a set of nontrivial shader optimizations.</a:t>
            </a:r>
          </a:p>
          <a:p>
            <a:endParaRPr lang="en-US" baseline="0" dirty="0"/>
          </a:p>
          <a:p>
            <a:r>
              <a:rPr lang="en-US" baseline="0" dirty="0"/>
              <a:t>The key idea is a new shader representation that enables rapid exploration of different optimization trade-offs, even when those trade-offs span multiple pipeline stages or render passes. ||</a:t>
            </a:r>
          </a:p>
          <a:p>
            <a:endParaRPr lang="en-US" baseline="0" dirty="0"/>
          </a:p>
          <a:p>
            <a:r>
              <a:rPr lang="en-US" baseline="0" dirty="0"/>
              <a:t>With our proposed representations, you can easily build powerful optimization tools, such as automatically finding the best implementation for a given performance budget ||</a:t>
            </a:r>
          </a:p>
          <a:p>
            <a:endParaRPr lang="en-US" baseline="0" dirty="0"/>
          </a:p>
          <a:p>
            <a:r>
              <a:rPr lang="en-US" baseline="0" dirty="0"/>
              <a:t>And unlike the shading systems in engines like unreal and unity, Spire’s representations are not specific to any one graphics engine, you can think about Spire as a shader compilation service that ideally could be used by any engine.</a:t>
            </a:r>
          </a:p>
        </p:txBody>
      </p:sp>
    </p:spTree>
    <p:extLst>
      <p:ext uri="{BB962C8B-B14F-4D97-AF65-F5344CB8AC3E}">
        <p14:creationId xmlns:p14="http://schemas.microsoft.com/office/powerpoint/2010/main" val="1484170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you what</a:t>
            </a:r>
            <a:r>
              <a:rPr lang="en-US" baseline="0" dirty="0"/>
              <a:t> </a:t>
            </a:r>
            <a:r>
              <a:rPr lang="en-US" dirty="0"/>
              <a:t>spire is in detail.</a:t>
            </a:r>
          </a:p>
        </p:txBody>
      </p:sp>
    </p:spTree>
    <p:extLst>
      <p:ext uri="{BB962C8B-B14F-4D97-AF65-F5344CB8AC3E}">
        <p14:creationId xmlns:p14="http://schemas.microsoft.com/office/powerpoint/2010/main" val="2016328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spire shader that is simple enough to fit in this</a:t>
            </a:r>
            <a:r>
              <a:rPr lang="en-US" baseline="0" dirty="0"/>
              <a:t> </a:t>
            </a:r>
            <a:r>
              <a:rPr lang="en-US" dirty="0"/>
              <a:t>slide. </a:t>
            </a:r>
          </a:p>
          <a:p>
            <a:endParaRPr lang="en-US" baseline="0" dirty="0"/>
          </a:p>
          <a:p>
            <a:r>
              <a:rPr lang="en-US" baseline="0" dirty="0"/>
              <a:t>The actual code is not important, but you just need to know that the shader || evaluates projected vertex positions, || fetches albedo and normal textures, || and computes the lighting. </a:t>
            </a:r>
          </a:p>
        </p:txBody>
      </p:sp>
    </p:spTree>
    <p:extLst>
      <p:ext uri="{BB962C8B-B14F-4D97-AF65-F5344CB8AC3E}">
        <p14:creationId xmlns:p14="http://schemas.microsoft.com/office/powerpoint/2010/main" val="3613751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important thing to focus here are</a:t>
            </a:r>
            <a:r>
              <a:rPr lang="en-US" baseline="0" dirty="0"/>
              <a:t> these highlighted terms that we call components. </a:t>
            </a:r>
          </a:p>
          <a:p>
            <a:endParaRPr lang="en-US" baseline="0" dirty="0"/>
          </a:p>
          <a:p>
            <a:r>
              <a:rPr lang="en-US" baseline="0" dirty="0"/>
              <a:t>And I want you to think about a shader as a directed graph of components.</a:t>
            </a:r>
            <a:endParaRPr lang="en-US" dirty="0"/>
          </a:p>
        </p:txBody>
      </p:sp>
    </p:spTree>
    <p:extLst>
      <p:ext uri="{BB962C8B-B14F-4D97-AF65-F5344CB8AC3E}">
        <p14:creationId xmlns:p14="http://schemas.microsoft.com/office/powerpoint/2010/main" val="1563733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shader is a dag where</a:t>
            </a:r>
            <a:r>
              <a:rPr lang="en-US" baseline="0" dirty="0"/>
              <a:t> nodes are components, and edges are data dependencies.</a:t>
            </a:r>
          </a:p>
          <a:p>
            <a:endParaRPr lang="en-US" baseline="0" dirty="0"/>
          </a:p>
          <a:p>
            <a:r>
              <a:rPr lang="en-US" baseline="0" dirty="0"/>
              <a:t>this is similar to the shader representations in many existing game engines.</a:t>
            </a:r>
          </a:p>
          <a:p>
            <a:endParaRPr lang="en-US" baseline="0" dirty="0"/>
          </a:p>
          <a:p>
            <a:r>
              <a:rPr lang="en-US" baseline="0" dirty="0"/>
              <a:t>[pause]</a:t>
            </a:r>
            <a:endParaRPr lang="en-US" dirty="0"/>
          </a:p>
        </p:txBody>
      </p:sp>
    </p:spTree>
    <p:extLst>
      <p:ext uri="{BB962C8B-B14F-4D97-AF65-F5344CB8AC3E}">
        <p14:creationId xmlns:p14="http://schemas.microsoft.com/office/powerpoint/2010/main" val="1429897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a:t>
            </a:r>
            <a:r>
              <a:rPr lang="en-US" baseline="0" dirty="0"/>
              <a:t> shader dag defines what components to compute, </a:t>
            </a:r>
            <a:r>
              <a:rPr lang="en-US" dirty="0"/>
              <a:t>(slow) </a:t>
            </a:r>
            <a:r>
              <a:rPr lang="en-US" baseline="0" dirty="0"/>
              <a:t>but it does not define in what pipeline stages the components should be evaluated.</a:t>
            </a:r>
          </a:p>
          <a:p>
            <a:endParaRPr lang="en-US" baseline="0" dirty="0"/>
          </a:p>
          <a:p>
            <a:r>
              <a:rPr lang="en-US" baseline="0" dirty="0"/>
              <a:t>And the challenge here, is that different graphics applications might offer different numbers and types of shading stages.</a:t>
            </a:r>
          </a:p>
        </p:txBody>
      </p:sp>
    </p:spTree>
    <p:extLst>
      <p:ext uri="{BB962C8B-B14F-4D97-AF65-F5344CB8AC3E}">
        <p14:creationId xmlns:p14="http://schemas.microsoft.com/office/powerpoint/2010/main" val="3680682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example a single pass rendering pipeline only provides two places to execute shader code: either at vertex or fragment stage. || And that multi-resolution rendering pipeline in the water rendering example offers four shading stages, as there are one set of vertex and fragment shading stages for each pass. || and the terrain rendering pipeline involves a compute shader that does not even run per frame. </a:t>
            </a:r>
          </a:p>
          <a:p>
            <a:r>
              <a:rPr lang="en-US" baseline="0" dirty="0"/>
              <a:t>. . .</a:t>
            </a:r>
          </a:p>
          <a:p>
            <a:r>
              <a:rPr lang="en-US" baseline="0" dirty="0"/>
              <a:t>Since a shader is just a graph of components, in order for the compiler to make </a:t>
            </a:r>
            <a:r>
              <a:rPr lang="en-US" altLang="zh-CN" baseline="0" dirty="0"/>
              <a:t>it</a:t>
            </a:r>
            <a:r>
              <a:rPr lang="en-US" baseline="0" dirty="0"/>
              <a:t> executable in many different pipelines, we need a mechanism for engines to declare where shader code can run.</a:t>
            </a:r>
          </a:p>
        </p:txBody>
      </p:sp>
    </p:spTree>
    <p:extLst>
      <p:ext uri="{BB962C8B-B14F-4D97-AF65-F5344CB8AC3E}">
        <p14:creationId xmlns:p14="http://schemas.microsoft.com/office/powerpoint/2010/main" val="4105635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done by creating what we call a spire pipeline definition. The definition is how the engine exposes its capabilities to spire,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a pipeline definition, the places where shader code can run are called </a:t>
            </a:r>
            <a:r>
              <a:rPr lang="en-US" b="1" baseline="0" dirty="0"/>
              <a:t>|| worlds</a:t>
            </a:r>
            <a:r>
              <a:rPr lang="en-US" baseline="0" dirty="0"/>
              <a:t>. For example a single pass vertex-fragment </a:t>
            </a:r>
            <a:r>
              <a:rPr lang="en-US" baseline="0" dirty="0">
                <a:solidFill>
                  <a:schemeClr val="accent1"/>
                </a:solidFill>
              </a:rPr>
              <a:t>pipeline is modeled with two worlds: one for the vertex shader that I’ll call “vs” and one for the fragment </a:t>
            </a:r>
            <a:r>
              <a:rPr lang="en-US" baseline="0" dirty="0"/>
              <a:t>shader that I’ll call “fs”. </a:t>
            </a:r>
          </a:p>
        </p:txBody>
      </p:sp>
    </p:spTree>
    <p:extLst>
      <p:ext uri="{BB962C8B-B14F-4D97-AF65-F5344CB8AC3E}">
        <p14:creationId xmlns:p14="http://schemas.microsoft.com/office/powerpoint/2010/main" val="1864146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w</a:t>
            </a:r>
            <a:r>
              <a:rPr lang="en-US" dirty="0"/>
              <a:t>e also</a:t>
            </a:r>
            <a:r>
              <a:rPr lang="en-US" baseline="0" dirty="0"/>
              <a:t> </a:t>
            </a:r>
            <a:r>
              <a:rPr lang="en-US" dirty="0"/>
              <a:t>need someway to describe</a:t>
            </a:r>
            <a:r>
              <a:rPr lang="en-US" baseline="0" dirty="0"/>
              <a:t> where the shader inputs are coming from. For that,  a pipeline also defines </a:t>
            </a:r>
            <a:r>
              <a:rPr lang="en-US" b="1" baseline="0" dirty="0"/>
              <a:t>|| input worlds</a:t>
            </a:r>
            <a:r>
              <a:rPr lang="en-US" baseline="0" dirty="0"/>
              <a:t>, which do not run code but instead to hold inputs provided by the engine. In this example there is one world that provides per-frame uniform values that I call it </a:t>
            </a:r>
            <a:r>
              <a:rPr lang="en-US" baseline="0" dirty="0" err="1"/>
              <a:t>frameUniform</a:t>
            </a:r>
            <a:r>
              <a:rPr lang="en-US" baseline="0" dirty="0"/>
              <a:t>, another that provides per vertex input that I call it </a:t>
            </a:r>
            <a:r>
              <a:rPr lang="en-US" baseline="0" dirty="0" err="1"/>
              <a:t>meshVertex</a:t>
            </a:r>
            <a:r>
              <a:rPr lang="en-US" baseline="0" dirty="0"/>
              <a:t>.</a:t>
            </a:r>
          </a:p>
          <a:p>
            <a:endParaRPr lang="en-US" baseline="0" dirty="0"/>
          </a:p>
          <a:p>
            <a:r>
              <a:rPr lang="en-US" baseline="0" dirty="0"/>
              <a:t>That is the definition for the simple rendering pipeline.</a:t>
            </a:r>
            <a:endParaRPr lang="en-US" dirty="0"/>
          </a:p>
        </p:txBody>
      </p:sp>
    </p:spTree>
    <p:extLst>
      <p:ext uri="{BB962C8B-B14F-4D97-AF65-F5344CB8AC3E}">
        <p14:creationId xmlns:p14="http://schemas.microsoft.com/office/powerpoint/2010/main" val="1280806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another example, To define the multi-resolution rendering pipeline, we need worlds for the vertex and fragment shaders for the || low resolution pass and vertex and fragment shaders for the || full resolution pass.</a:t>
            </a:r>
          </a:p>
          <a:p>
            <a:endParaRPr lang="en-US" baseline="0" dirty="0"/>
          </a:p>
          <a:p>
            <a:r>
              <a:rPr lang="en-US" baseline="0" dirty="0"/>
              <a:t>We also need to define the inputs worlds, and data flow paths. For example uniform  data is available to all the worlds.</a:t>
            </a:r>
          </a:p>
          <a:p>
            <a:endParaRPr lang="en-US" baseline="0" dirty="0"/>
          </a:p>
          <a:p>
            <a:r>
              <a:rPr lang="en-US" baseline="0" dirty="0"/>
              <a:t>[pause]</a:t>
            </a:r>
          </a:p>
        </p:txBody>
      </p:sp>
    </p:spTree>
    <p:extLst>
      <p:ext uri="{BB962C8B-B14F-4D97-AF65-F5344CB8AC3E}">
        <p14:creationId xmlns:p14="http://schemas.microsoft.com/office/powerpoint/2010/main" val="3787176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 </a:t>
            </a:r>
            <a:r>
              <a:rPr lang="en-US" b="0" baseline="0" dirty="0">
                <a:solidFill>
                  <a:schemeClr val="accent1"/>
                </a:solidFill>
              </a:rPr>
              <a:t>m</a:t>
            </a:r>
            <a:r>
              <a:rPr lang="en-US" baseline="0" dirty="0"/>
              <a:t>e start by giving you a few examples of optimizations that game developers might do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water </a:t>
            </a:r>
            <a:r>
              <a:rPr lang="en-US" baseline="0" dirty="0"/>
              <a:t>you are seeing here is rendered using</a:t>
            </a:r>
            <a:r>
              <a:rPr lang="en-US" dirty="0"/>
              <a:t> </a:t>
            </a:r>
            <a:r>
              <a:rPr lang="en-US" baseline="0" dirty="0"/>
              <a:t>a </a:t>
            </a:r>
            <a:r>
              <a:rPr lang="en-US" dirty="0"/>
              <a:t>fragment shader that ray casts a procedural</a:t>
            </a:r>
            <a:r>
              <a:rPr lang="en-US" baseline="0" dirty="0"/>
              <a:t> height field </a:t>
            </a:r>
            <a:r>
              <a:rPr lang="en-US" dirty="0"/>
              <a:t>and shades the hit</a:t>
            </a:r>
            <a:r>
              <a:rPr lang="en-US" baseline="0" dirty="0"/>
              <a:t> points.</a:t>
            </a:r>
          </a:p>
          <a:p>
            <a:r>
              <a:rPr lang="en-US" baseline="0" dirty="0"/>
              <a:t>||</a:t>
            </a:r>
          </a:p>
          <a:p>
            <a:r>
              <a:rPr lang="en-US" baseline="0" dirty="0"/>
              <a:t>It’s a complex two step operation. </a:t>
            </a:r>
          </a:p>
          <a:p>
            <a:endParaRPr lang="en-US" baseline="0" dirty="0"/>
          </a:p>
          <a:p>
            <a:r>
              <a:rPr lang="en-US" baseline="0" dirty="0"/>
              <a:t>The obvious way to make it faster is to simplify the math. For example I</a:t>
            </a:r>
            <a:r>
              <a:rPr lang="en-US" dirty="0"/>
              <a:t> can change the fragment shader to use a simpler wave function to generate the height field. </a:t>
            </a:r>
            <a:endParaRPr lang="en-US" baseline="0" dirty="0"/>
          </a:p>
        </p:txBody>
      </p:sp>
    </p:spTree>
    <p:extLst>
      <p:ext uri="{BB962C8B-B14F-4D97-AF65-F5344CB8AC3E}">
        <p14:creationId xmlns:p14="http://schemas.microsoft.com/office/powerpoint/2010/main" val="4251310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 we have a shader, which defines components, </a:t>
            </a:r>
          </a:p>
          <a:p>
            <a:r>
              <a:rPr lang="en-US" baseline="0" dirty="0"/>
              <a:t>and || we have a pipeline definition which defines worlds where we can evaluate components.</a:t>
            </a:r>
          </a:p>
          <a:p>
            <a:r>
              <a:rPr lang="en-US" baseline="0" dirty="0"/>
              <a:t>|| And now we need to make decisions on how to map components to worlds where they will actually be evaluated.</a:t>
            </a:r>
            <a:endParaRPr lang="en-US" dirty="0"/>
          </a:p>
        </p:txBody>
      </p:sp>
    </p:spTree>
    <p:extLst>
      <p:ext uri="{BB962C8B-B14F-4D97-AF65-F5344CB8AC3E}">
        <p14:creationId xmlns:p14="http://schemas.microsoft.com/office/powerpoint/2010/main" val="2948459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say we are compiling the shader graph to the multi-resolution pipeline.</a:t>
            </a:r>
          </a:p>
          <a:p>
            <a:r>
              <a:rPr lang="en-US" baseline="0" dirty="0"/>
              <a:t>Here, are the worlds where I can place components. </a:t>
            </a:r>
          </a:p>
          <a:p>
            <a:r>
              <a:rPr lang="en-US" baseline="0" dirty="0"/>
              <a:t>=========</a:t>
            </a:r>
          </a:p>
          <a:p>
            <a:r>
              <a:rPr lang="en-US" baseline="0" dirty="0"/>
              <a:t>For some components, there’s no choice, || the input components are defined in input worlds, || and output value is a per fragment color. But for other components we have a choice, may be we want to compute everything per pixel for high quality, || so we are going place everything in fs world. But for components like the || highlight, we may also choose to evaluate it at lower resolution, so we can also place it in </a:t>
            </a:r>
            <a:r>
              <a:rPr lang="en-US" baseline="0" dirty="0" err="1"/>
              <a:t>lowResFS</a:t>
            </a:r>
            <a:r>
              <a:rPr lang="en-US" baseline="0" dirty="0"/>
              <a:t> world.</a:t>
            </a:r>
          </a:p>
          <a:p>
            <a:endParaRPr lang="en-US" baseline="0" dirty="0"/>
          </a:p>
          <a:p>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highlight depends on the values of normal and position, these </a:t>
            </a:r>
            <a:r>
              <a:rPr lang="en-US" baseline="0" dirty="0"/>
              <a:t>components moved to left as well.</a:t>
            </a:r>
          </a:p>
          <a:p>
            <a:endParaRPr lang="en-US" dirty="0"/>
          </a:p>
        </p:txBody>
      </p:sp>
    </p:spTree>
    <p:extLst>
      <p:ext uri="{BB962C8B-B14F-4D97-AF65-F5344CB8AC3E}">
        <p14:creationId xmlns:p14="http://schemas.microsoft.com/office/powerpoint/2010/main" val="2142686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highlight depends on the values of normal and position, these </a:t>
            </a:r>
            <a:r>
              <a:rPr lang="en-US" baseline="0" dirty="0"/>
              <a:t>components moved to left as well.</a:t>
            </a:r>
          </a:p>
          <a:p>
            <a:endParaRPr lang="en-US" baseline="0" dirty="0"/>
          </a:p>
          <a:p>
            <a:r>
              <a:rPr lang="en-US" baseline="0" dirty="0"/>
              <a:t>So we can see that the data dependencies in the shader graph constraints the available placement choices.</a:t>
            </a:r>
            <a:endParaRPr lang="en-US" dirty="0"/>
          </a:p>
        </p:txBody>
      </p:sp>
    </p:spTree>
    <p:extLst>
      <p:ext uri="{BB962C8B-B14F-4D97-AF65-F5344CB8AC3E}">
        <p14:creationId xmlns:p14="http://schemas.microsoft.com/office/powerpoint/2010/main" val="544931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(slow) The most important idea of spire is that we designed a shader representation that encodes all the possible placement choices. I am going to show you that placement choices as well as many other types of shader optimizations can actually be expressed by a single unified mechanism that I’ll call component overloading.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Now you are seeing a shader graph, and the multi-resolution pipeline definition.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each shader component our Intermediate Representation tracks all of the possible worlds that the component is allowed to be placed in. || I will show the options using  colored dots. Here the input and || outputs has only one dot, || and the rest components have more than one dots.</a:t>
            </a:r>
          </a:p>
        </p:txBody>
      </p:sp>
    </p:spTree>
    <p:extLst>
      <p:ext uri="{BB962C8B-B14F-4D97-AF65-F5344CB8AC3E}">
        <p14:creationId xmlns:p14="http://schemas.microsoft.com/office/powerpoint/2010/main" val="4143156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precisely,  the placement</a:t>
            </a:r>
            <a:r>
              <a:rPr lang="en-US" baseline="0" dirty="0"/>
              <a:t> </a:t>
            </a:r>
            <a:r>
              <a:rPr lang="en-US" dirty="0"/>
              <a:t>choices of a component are represented as different definitions of the same component, and we say that the component is overloaded with these definitions, which</a:t>
            </a:r>
            <a:r>
              <a:rPr lang="en-US" baseline="0" dirty="0"/>
              <a:t> is similar to the concept of function overloading where you have many different definitions of a same function</a:t>
            </a:r>
            <a:r>
              <a:rPr lang="en-US" dirty="0"/>
              <a: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the normal component</a:t>
            </a:r>
            <a:r>
              <a:rPr lang="en-US" baseline="0" dirty="0"/>
              <a:t> has four overloaded definitions, one for each world in which it can be placed.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 when you compile a spire shader, the compiler runs a data flow analysis on the shader graph to figure out the placement choices, and for each component it generates the overloaded definitions for each allowed world.</a:t>
            </a:r>
            <a:endParaRPr lang="en-US" dirty="0"/>
          </a:p>
        </p:txBody>
      </p:sp>
    </p:spTree>
    <p:extLst>
      <p:ext uri="{BB962C8B-B14F-4D97-AF65-F5344CB8AC3E}">
        <p14:creationId xmlns:p14="http://schemas.microsoft.com/office/powerpoint/2010/main" val="3007454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after that, making placement choices is just picking overloaded component definitions that would be used when running the shader.</a:t>
            </a:r>
          </a:p>
        </p:txBody>
      </p:sp>
    </p:spTree>
    <p:extLst>
      <p:ext uri="{BB962C8B-B14F-4D97-AF65-F5344CB8AC3E}">
        <p14:creationId xmlns:p14="http://schemas.microsoft.com/office/powerpoint/2010/main" val="1449646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nice thing about component overloading is that it can be used to do a lot more than representing placement choices. In this example, surface normal is computed using the same expression regardless of where it is placed at, but sometimes how you compute a component may differ depending on where it’s evaluated. For example, if normal is placed in the vertex shader we may just want to use the vertex normal instead. </a:t>
            </a:r>
            <a:endParaRPr lang="en-US" dirty="0"/>
          </a:p>
        </p:txBody>
      </p:sp>
    </p:spTree>
    <p:extLst>
      <p:ext uri="{BB962C8B-B14F-4D97-AF65-F5344CB8AC3E}">
        <p14:creationId xmlns:p14="http://schemas.microsoft.com/office/powerpoint/2010/main" val="1930404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can do that by explicitly writing an overloaded definition for normal at vs world, so that if it is evaluated at vs world, the overloaded definition will be used, which evaluates to the input normal from mesh vertex.</a:t>
            </a:r>
          </a:p>
        </p:txBody>
      </p:sp>
    </p:spTree>
    <p:extLst>
      <p:ext uri="{BB962C8B-B14F-4D97-AF65-F5344CB8AC3E}">
        <p14:creationId xmlns:p14="http://schemas.microsoft.com/office/powerpoint/2010/main" val="4070517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also use component overloading to represent choice of algorithms.</a:t>
            </a:r>
          </a:p>
          <a:p>
            <a:endParaRPr lang="en-US" baseline="0" dirty="0"/>
          </a:p>
          <a:p>
            <a:r>
              <a:rPr lang="en-US" baseline="0" dirty="0"/>
              <a:t>Here we have two variants of the highlight component that provide a choice between different BRDFs, this results additional overloaded definitions.</a:t>
            </a:r>
          </a:p>
          <a:p>
            <a:endParaRPr lang="en-US" baseline="0" dirty="0"/>
          </a:p>
          <a:p>
            <a:endParaRPr lang="en-US" baseline="0" dirty="0"/>
          </a:p>
        </p:txBody>
      </p:sp>
    </p:spTree>
    <p:extLst>
      <p:ext uri="{BB962C8B-B14F-4D97-AF65-F5344CB8AC3E}">
        <p14:creationId xmlns:p14="http://schemas.microsoft.com/office/powerpoint/2010/main" val="2091039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t>(OK, if there’s one thing you can take away from this talk, is that)</a:t>
            </a:r>
          </a:p>
          <a:p>
            <a:r>
              <a:rPr lang="en-US" sz="1200" baseline="0" dirty="0"/>
              <a:t>Given spire’s IR, making sophisticated optimization choices amounts to choosing overloaded component definitions.</a:t>
            </a:r>
          </a:p>
          <a:p>
            <a:endParaRPr lang="en-US" sz="1200" baseline="0" dirty="0"/>
          </a:p>
          <a:p>
            <a:r>
              <a:rPr lang="en-US" sz="1200" baseline="0" dirty="0"/>
              <a:t>Choosing definitions is the way you can explore an interesting space of performance-quality tradeoffs, || such as spatial-temporal </a:t>
            </a:r>
            <a:r>
              <a:rPr lang="en-US" baseline="0" dirty="0"/>
              <a:t>frequency, algorithm choice, choice of shading space, and other </a:t>
            </a:r>
            <a:r>
              <a:rPr lang="en-US" baseline="0" dirty="0" err="1"/>
              <a:t>optimzations</a:t>
            </a:r>
            <a:r>
              <a:rPr lang="en-US" baseline="0" dirty="0"/>
              <a:t>..</a:t>
            </a:r>
            <a:endParaRPr lang="en-US" dirty="0"/>
          </a:p>
        </p:txBody>
      </p:sp>
    </p:spTree>
    <p:extLst>
      <p:ext uri="{BB962C8B-B14F-4D97-AF65-F5344CB8AC3E}">
        <p14:creationId xmlns:p14="http://schemas.microsoft.com/office/powerpoint/2010/main" val="4113646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can take my run</a:t>
            </a:r>
            <a:r>
              <a:rPr lang="en-US" baseline="0" dirty="0"/>
              <a:t> time from 8ms down to </a:t>
            </a:r>
            <a:r>
              <a:rPr lang="en-US" dirty="0"/>
              <a:t>5ms, </a:t>
            </a:r>
            <a:r>
              <a:rPr lang="en-US" altLang="zh-CN" dirty="0"/>
              <a:t>with a little lost</a:t>
            </a:r>
            <a:r>
              <a:rPr lang="en-US" altLang="zh-CN" baseline="0" dirty="0"/>
              <a:t> in quality</a:t>
            </a:r>
            <a:r>
              <a:rPr lang="en-US" dirty="0"/>
              <a:t>. However, I can do better than that. </a:t>
            </a:r>
            <a:r>
              <a:rPr lang="en-US" baseline="0" dirty="0"/>
              <a:t>|| Since the ray marching step is very expensive, I can do it at half resolution.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19084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t>(OK, if there’s one thing you can take away from this talk, is that)</a:t>
            </a:r>
          </a:p>
          <a:p>
            <a:r>
              <a:rPr lang="en-US" sz="1200" baseline="0" dirty="0"/>
              <a:t>Given spire’s IR, making sophisticated optimization choices amounts to choosing overloaded component definitions.</a:t>
            </a:r>
          </a:p>
          <a:p>
            <a:endParaRPr lang="en-US" sz="1200" baseline="0" dirty="0"/>
          </a:p>
          <a:p>
            <a:r>
              <a:rPr lang="en-US" sz="1200" baseline="0" dirty="0"/>
              <a:t>Choosing definitions is the way you can explore an interesting space of performance-quality tradeoffs, || such as spatial-temporal </a:t>
            </a:r>
            <a:r>
              <a:rPr lang="en-US" baseline="0" dirty="0"/>
              <a:t>frequency, algorithm choice, choice of shading space, and other </a:t>
            </a:r>
            <a:r>
              <a:rPr lang="en-US" baseline="0" dirty="0" err="1"/>
              <a:t>optimzations</a:t>
            </a:r>
            <a:r>
              <a:rPr lang="en-US" baseline="0" dirty="0"/>
              <a:t>..</a:t>
            </a:r>
            <a:endParaRPr lang="en-US" dirty="0"/>
          </a:p>
        </p:txBody>
      </p:sp>
    </p:spTree>
    <p:extLst>
      <p:ext uri="{BB962C8B-B14F-4D97-AF65-F5344CB8AC3E}">
        <p14:creationId xmlns:p14="http://schemas.microsoft.com/office/powerpoint/2010/main" val="676188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talk about</a:t>
            </a:r>
            <a:r>
              <a:rPr lang="en-US" baseline="0" dirty="0"/>
              <a:t> the implementation of </a:t>
            </a:r>
            <a:r>
              <a:rPr lang="en-US" dirty="0"/>
              <a:t>Spire, I do want to point out some of the similarities</a:t>
            </a:r>
            <a:r>
              <a:rPr lang="en-US" baseline="0" dirty="0"/>
              <a:t> with prior work.</a:t>
            </a:r>
          </a:p>
          <a:p>
            <a:r>
              <a:rPr lang="en-US" dirty="0"/>
              <a:t>||</a:t>
            </a:r>
          </a:p>
          <a:p>
            <a:r>
              <a:rPr lang="en-US" dirty="0"/>
              <a:t>Spire is built upon</a:t>
            </a:r>
            <a:r>
              <a:rPr lang="en-US" baseline="0" dirty="0"/>
              <a:t> many similar abstractions in the Spark shading language. And t</a:t>
            </a:r>
            <a:r>
              <a:rPr lang="en-US" dirty="0"/>
              <a:t>he rate based notion</a:t>
            </a:r>
            <a:r>
              <a:rPr lang="en-US" baseline="0" dirty="0"/>
              <a:t> of shaders is also inspired by RTSL.</a:t>
            </a:r>
          </a:p>
          <a:p>
            <a:r>
              <a:rPr lang="en-US" baseline="0" dirty="0"/>
              <a:t>||</a:t>
            </a:r>
          </a:p>
          <a:p>
            <a:r>
              <a:rPr lang="en-US" dirty="0"/>
              <a:t>Component</a:t>
            </a:r>
            <a:r>
              <a:rPr lang="en-US" baseline="0" dirty="0"/>
              <a:t> overloading is the mechanism to represent multiple optimization decisions in a shader, in a sense it provides some means of decoupling optimization choices from the program, such as what halide did for image processing, and sequoia and legion did for super computing systems.</a:t>
            </a:r>
          </a:p>
          <a:p>
            <a:r>
              <a:rPr lang="en-US" baseline="0" dirty="0"/>
              <a:t>||</a:t>
            </a:r>
          </a:p>
          <a:p>
            <a:r>
              <a:rPr lang="en-US" baseline="0" dirty="0"/>
              <a:t>Component Overloading provides additional algorithmic choices as well, which is explored by the systems like </a:t>
            </a:r>
            <a:r>
              <a:rPr lang="en-US" baseline="0" dirty="0" err="1"/>
              <a:t>petabricks</a:t>
            </a:r>
            <a:r>
              <a:rPr lang="en-US" baseline="0" dirty="0"/>
              <a:t> and spiral.</a:t>
            </a:r>
          </a:p>
        </p:txBody>
      </p:sp>
    </p:spTree>
    <p:extLst>
      <p:ext uri="{BB962C8B-B14F-4D97-AF65-F5344CB8AC3E}">
        <p14:creationId xmlns:p14="http://schemas.microsoft.com/office/powerpoint/2010/main" val="3352739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all the main ideas, let’s talk about implementation.</a:t>
            </a:r>
          </a:p>
        </p:txBody>
      </p:sp>
    </p:spTree>
    <p:extLst>
      <p:ext uri="{BB962C8B-B14F-4D97-AF65-F5344CB8AC3E}">
        <p14:creationId xmlns:p14="http://schemas.microsoft.com/office/powerpoint/2010/main" val="1204909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implemented the spire compiler tool chain.  The compiler frontend takes in a pipeline definition and a shader and produces an intermediate representation that encodes all the optimization choices. The choices can be made by a human programmer or perhaps by some automated tools. Finally, the backend generates shader kernels that can be run by the engine.</a:t>
            </a:r>
          </a:p>
          <a:p>
            <a:endParaRPr lang="en-US" baseline="0" dirty="0"/>
          </a:p>
          <a:p>
            <a:r>
              <a:rPr lang="en-US" baseline="0" dirty="0"/>
              <a:t>[pause]</a:t>
            </a:r>
          </a:p>
          <a:p>
            <a:endParaRPr lang="en-US" baseline="0" dirty="0"/>
          </a:p>
        </p:txBody>
      </p:sp>
    </p:spTree>
    <p:extLst>
      <p:ext uri="{BB962C8B-B14F-4D97-AF65-F5344CB8AC3E}">
        <p14:creationId xmlns:p14="http://schemas.microsoft.com/office/powerpoint/2010/main" val="321365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let me show the full system in action.</a:t>
            </a:r>
            <a:endParaRPr lang="en-US" dirty="0"/>
          </a:p>
        </p:txBody>
      </p:sp>
    </p:spTree>
    <p:extLst>
      <p:ext uri="{BB962C8B-B14F-4D97-AF65-F5344CB8AC3E}">
        <p14:creationId xmlns:p14="http://schemas.microsoft.com/office/powerpoint/2010/main" val="862260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we presented a new shading language and compiler framework that enables rapid exploration of shader optimization choices. The</a:t>
            </a:r>
            <a:r>
              <a:rPr lang="en-US" baseline="0" dirty="0"/>
              <a:t> key idea is an intermediate shader representation that is decoupled from rendering pipelines, and use component overloading as an unified way to express different types of optimizations.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entire system is now available open source on </a:t>
            </a:r>
            <a:r>
              <a:rPr lang="en-US" baseline="0" dirty="0" err="1"/>
              <a:t>github</a:t>
            </a:r>
            <a:r>
              <a:rPr lang="en-US" baseline="0" dirty="0"/>
              <a:t>.</a:t>
            </a:r>
          </a:p>
          <a:p>
            <a:endParaRPr lang="en-US" dirty="0"/>
          </a:p>
        </p:txBody>
      </p:sp>
    </p:spTree>
    <p:extLst>
      <p:ext uri="{BB962C8B-B14F-4D97-AF65-F5344CB8AC3E}">
        <p14:creationId xmlns:p14="http://schemas.microsoft.com/office/powerpoint/2010/main" val="2686544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design of spire is really about generating shaders that implements different choices, but there</a:t>
            </a:r>
            <a:r>
              <a:rPr lang="en-US" baseline="0" dirty="0"/>
              <a:t> are many other interesting decisions and perhaps more difficult choices. </a:t>
            </a:r>
          </a:p>
          <a:p>
            <a:endParaRPr lang="en-US" baseline="0" dirty="0"/>
          </a:p>
          <a:p>
            <a:r>
              <a:rPr lang="en-US" baseline="0" dirty="0"/>
              <a:t>We are interested to get into a point  where a large piece of engine code is automatically generated, for example it is both challenging and promising if we can || generate efficient rendering engine code, or helps game developers to write high performance, easy-to-maintain AI behavior and animation logic.</a:t>
            </a:r>
            <a:endParaRPr lang="en-US" dirty="0"/>
          </a:p>
        </p:txBody>
      </p:sp>
    </p:spTree>
    <p:extLst>
      <p:ext uri="{BB962C8B-B14F-4D97-AF65-F5344CB8AC3E}">
        <p14:creationId xmlns:p14="http://schemas.microsoft.com/office/powerpoint/2010/main" val="1761894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 to our talk,</a:t>
            </a:r>
            <a:r>
              <a:rPr lang="en-US" baseline="0" dirty="0"/>
              <a:t> and please check out our </a:t>
            </a:r>
            <a:r>
              <a:rPr lang="en-US" baseline="0" dirty="0" err="1"/>
              <a:t>github</a:t>
            </a:r>
            <a:r>
              <a:rPr lang="en-US" baseline="0" dirty="0"/>
              <a:t> repository for demos, tutorials and the compiler source code.</a:t>
            </a:r>
            <a:endParaRPr lang="en-US" dirty="0"/>
          </a:p>
        </p:txBody>
      </p:sp>
    </p:spTree>
    <p:extLst>
      <p:ext uri="{BB962C8B-B14F-4D97-AF65-F5344CB8AC3E}">
        <p14:creationId xmlns:p14="http://schemas.microsoft.com/office/powerpoint/2010/main" val="221210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are the low resolution ray-hits. But if I take these hit points, </a:t>
            </a:r>
            <a:r>
              <a:rPr lang="en-US" baseline="0" dirty="0" err="1"/>
              <a:t>upsample</a:t>
            </a:r>
            <a:r>
              <a:rPr lang="en-US" baseline="0" dirty="0"/>
              <a:t> and evaluate appearance at full resolution,</a:t>
            </a:r>
            <a:endParaRPr lang="en-US" dirty="0"/>
          </a:p>
        </p:txBody>
      </p:sp>
    </p:spTree>
    <p:extLst>
      <p:ext uri="{BB962C8B-B14F-4D97-AF65-F5344CB8AC3E}">
        <p14:creationId xmlns:p14="http://schemas.microsoft.com/office/powerpoint/2010/main" val="3998604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still looks quite good, but runs much faster. Now I am at 3ms per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77949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though it is easy to describe, actually implementing the optimization requires a lot of work. ||</a:t>
            </a:r>
          </a:p>
          <a:p>
            <a:endParaRPr lang="en-US" baseline="0" dirty="0"/>
          </a:p>
          <a:p>
            <a:r>
              <a:rPr lang="en-US" baseline="0" dirty="0"/>
              <a:t>(fast) To do that, I need to write two render passes, || one that runs in half screen resolution to computes the </a:t>
            </a:r>
            <a:r>
              <a:rPr lang="en-US" altLang="zh-CN" baseline="0" dirty="0"/>
              <a:t>hits</a:t>
            </a:r>
            <a:r>
              <a:rPr lang="en-US" baseline="0" dirty="0"/>
              <a:t>, and || the second pass runs in full resolution to compute shading. </a:t>
            </a:r>
          </a:p>
          <a:p>
            <a:r>
              <a:rPr lang="en-US" baseline="0" dirty="0"/>
              <a:t>||</a:t>
            </a:r>
          </a:p>
          <a:p>
            <a:r>
              <a:rPr lang="en-US" baseline="0" dirty="0"/>
              <a:t>Each pass has its own vertex and fragment shaders so I have to rewrite my shaders.</a:t>
            </a:r>
          </a:p>
          <a:p>
            <a:r>
              <a:rPr lang="en-US" baseline="0" dirty="0"/>
              <a:t>||</a:t>
            </a:r>
          </a:p>
          <a:p>
            <a:r>
              <a:rPr lang="en-US" baseline="0" dirty="0"/>
              <a:t>And lastly I have to allocate an intermediate texture to store the hit points.</a:t>
            </a:r>
          </a:p>
          <a:p>
            <a:endParaRPr lang="en-US" baseline="0" dirty="0"/>
          </a:p>
          <a:p>
            <a:r>
              <a:rPr lang="en-US" baseline="0" dirty="0"/>
              <a:t>As you can see, that’s a lot of work to implement this conceptually simple optimization: I changed CPU code, GPU code and allocated new buffers.</a:t>
            </a:r>
            <a:endParaRPr lang="en-US" dirty="0"/>
          </a:p>
        </p:txBody>
      </p:sp>
    </p:spTree>
    <p:extLst>
      <p:ext uri="{BB962C8B-B14F-4D97-AF65-F5344CB8AC3E}">
        <p14:creationId xmlns:p14="http://schemas.microsoft.com/office/powerpoint/2010/main" val="2711092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also true for other types of optimizations.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For example here’s </a:t>
            </a:r>
            <a:r>
              <a:rPr lang="en-US" dirty="0"/>
              <a:t>terrain shader taken from unreal marketplace, it</a:t>
            </a:r>
            <a:r>
              <a:rPr lang="en-US" baseline="0" dirty="0"/>
              <a:t> blends</a:t>
            </a:r>
            <a:r>
              <a:rPr lang="en-US" dirty="0"/>
              <a:t> many different material layers. || </a:t>
            </a:r>
          </a:p>
          <a:p>
            <a:r>
              <a:rPr lang="en-US" dirty="0"/>
              <a:t>In this case we</a:t>
            </a:r>
            <a:r>
              <a:rPr lang="en-US" baseline="0" dirty="0"/>
              <a:t> have six </a:t>
            </a:r>
            <a:r>
              <a:rPr lang="en-US" dirty="0"/>
              <a:t>different layers of albedo and </a:t>
            </a:r>
            <a:r>
              <a:rPr lang="en-US" baseline="0" dirty="0"/>
              <a:t>normal maps. </a:t>
            </a:r>
            <a:r>
              <a:rPr lang="en-US" dirty="0"/>
              <a:t>This can be too expensive. </a:t>
            </a:r>
          </a:p>
          <a:p>
            <a:endParaRPr lang="en-US" dirty="0"/>
          </a:p>
          <a:p>
            <a:r>
              <a:rPr lang="en-US" dirty="0"/>
              <a:t>A common optimization, is to precompute the combined textures and reuse them every frame.</a:t>
            </a:r>
            <a:r>
              <a:rPr lang="en-US" baseline="0" dirty="0"/>
              <a:t> </a:t>
            </a:r>
          </a:p>
          <a:p>
            <a:endParaRPr lang="en-US" baseline="0" dirty="0"/>
          </a:p>
        </p:txBody>
      </p:sp>
    </p:spTree>
    <p:extLst>
      <p:ext uri="{BB962C8B-B14F-4D97-AF65-F5344CB8AC3E}">
        <p14:creationId xmlns:p14="http://schemas.microsoft.com/office/powerpoint/2010/main" val="3303630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to actually implement this idea, I need a compute shader to composite the textures once, and a cheap fragment shader || that reuses the results each frame.</a:t>
            </a:r>
          </a:p>
          <a:p>
            <a:endParaRPr lang="en-US" baseline="0" dirty="0"/>
          </a:p>
          <a:p>
            <a:r>
              <a:rPr lang="en-US" baseline="0" dirty="0"/>
              <a:t>Again this requires writing new render passes and changing the shaders.</a:t>
            </a:r>
            <a:endParaRPr lang="en-US" dirty="0"/>
          </a:p>
        </p:txBody>
      </p:sp>
    </p:spTree>
    <p:extLst>
      <p:ext uri="{BB962C8B-B14F-4D97-AF65-F5344CB8AC3E}">
        <p14:creationId xmlns:p14="http://schemas.microsoft.com/office/powerpoint/2010/main" val="68130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would be nice </a:t>
            </a:r>
            <a:r>
              <a:rPr lang="en-US" dirty="0"/>
              <a:t>if I could </a:t>
            </a:r>
            <a:r>
              <a:rPr lang="en-US" baseline="0" dirty="0"/>
              <a:t>describe the optimizations as easy as I just did, and have a tool to generate the low level implementations. || </a:t>
            </a:r>
          </a:p>
          <a:p>
            <a:endParaRPr lang="en-US" baseline="0" dirty="0"/>
          </a:p>
          <a:p>
            <a:r>
              <a:rPr lang="en-US" baseline="0" dirty="0"/>
              <a:t>For example, I would like to just write the water rendering shader once, then || tell the compiler that </a:t>
            </a:r>
            <a:r>
              <a:rPr lang="en-US" baseline="0" dirty="0" err="1"/>
              <a:t>i</a:t>
            </a:r>
            <a:r>
              <a:rPr lang="en-US" baseline="0" dirty="0"/>
              <a:t> want to compute everything in fragment shader, || and I will get the resulting shader and pipeline code, or  || I can also say “do ray marching at half resolution”, || and I will get the multi-resolution implementation described earlier.</a:t>
            </a:r>
            <a:endParaRPr lang="en-US" dirty="0"/>
          </a:p>
        </p:txBody>
      </p:sp>
    </p:spTree>
    <p:extLst>
      <p:ext uri="{BB962C8B-B14F-4D97-AF65-F5344CB8AC3E}">
        <p14:creationId xmlns:p14="http://schemas.microsoft.com/office/powerpoint/2010/main" val="3831413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31C7BB1F-9A96-4DAE-B93F-C613E1DC8E1C}" type="datetime1">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600">
                <a:solidFill>
                  <a:schemeClr val="tx1">
                    <a:lumMod val="85000"/>
                    <a:lumOff val="15000"/>
                  </a:schemeClr>
                </a:solidFill>
                <a:latin typeface="Segoe UI" panose="020B0502040204020203" pitchFamily="34" charset="0"/>
                <a:cs typeface="Segoe UI" panose="020B0502040204020203" pitchFamily="34" charset="0"/>
              </a:defRPr>
            </a:lvl1pPr>
          </a:lstStyle>
          <a:p>
            <a:fld id="{EDC81C2D-6F19-4340-8B93-CD84E84C54F2}" type="slidenum">
              <a:rPr lang="en-US" smtClean="0"/>
              <a:pPr/>
              <a:t>‹#›</a:t>
            </a:fld>
            <a:endParaRPr lang="en-US"/>
          </a:p>
        </p:txBody>
      </p:sp>
    </p:spTree>
    <p:extLst>
      <p:ext uri="{BB962C8B-B14F-4D97-AF65-F5344CB8AC3E}">
        <p14:creationId xmlns:p14="http://schemas.microsoft.com/office/powerpoint/2010/main" val="2737436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1CF392-5A94-4116-ADCF-F56BB7E66060}" type="datetime1">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50303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43415F-3A4F-4C26-9716-A35B9403D46C}" type="datetime1">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007527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0647" y="365125"/>
            <a:ext cx="11228293" cy="1325563"/>
          </a:xfrm>
        </p:spPr>
        <p:txBody>
          <a:bodyPr>
            <a:normAutofit/>
          </a:bodyPr>
          <a:lstStyle>
            <a:lvl1pPr>
              <a:defRPr sz="3600" b="1">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70647" y="1825625"/>
            <a:ext cx="11228293"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3555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A312B0-F38E-48FE-9B6B-3785F8B501C0}" type="datetime1">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233654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9AE9CD-0829-4F41-BFC0-5E93FA1076B4}" type="datetime1">
              <a:rPr lang="en-US" smtClean="0"/>
              <a:t>4/8/2017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694331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1EE405-6FC0-409E-9D3E-B3F9E5F65988}" type="datetime1">
              <a:rPr lang="en-US" smtClean="0"/>
              <a:t>4/8/2017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325392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FCCFDF-E555-42DB-B844-485B336F4ED4}" type="datetime1">
              <a:rPr lang="en-US" smtClean="0"/>
              <a:t>4/8/2017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335041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7C657A-9A3A-4D8B-BF31-16E72B022758}" type="datetime1">
              <a:rPr lang="en-US" smtClean="0"/>
              <a:t>4/8/2017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1189144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038A139-7717-46D3-AB1C-4E99C994B7B8}" type="datetime1">
              <a:rPr lang="en-US" smtClean="0"/>
              <a:t>4/8/2017</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119657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687D14-467B-46C2-A6A8-313FF507F3BA}" type="datetime1">
              <a:rPr lang="en-US" smtClean="0"/>
              <a:t>4/8/2017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3362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E1968492-7B07-46FA-B4B4-8FFA348D501D}" type="datetime1">
              <a:rPr lang="en-US" smtClean="0"/>
              <a:pPr/>
              <a:t>4/8/2017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bg1">
                    <a:lumMod val="95000"/>
                  </a:schemeClr>
                </a:solidFill>
                <a:latin typeface="Segoe UI" panose="020B0502040204020203" pitchFamily="34" charset="0"/>
                <a:cs typeface="Segoe UI" panose="020B0502040204020203" pitchFamily="34" charset="0"/>
              </a:defRPr>
            </a:lvl1pPr>
          </a:lstStyle>
          <a:p>
            <a:fld id="{EDC81C2D-6F19-4340-8B93-CD84E84C54F2}" type="slidenum">
              <a:rPr lang="en-US" smtClean="0"/>
              <a:pPr/>
              <a:t>‹#›</a:t>
            </a:fld>
            <a:endParaRPr lang="en-US" dirty="0"/>
          </a:p>
        </p:txBody>
      </p:sp>
    </p:spTree>
    <p:extLst>
      <p:ext uri="{BB962C8B-B14F-4D97-AF65-F5344CB8AC3E}">
        <p14:creationId xmlns:p14="http://schemas.microsoft.com/office/powerpoint/2010/main" val="4059271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video" Target="../media/media1.mp4"/><Relationship Id="rId16" Type="http://schemas.openxmlformats.org/officeDocument/2006/relationships/image" Target="../media/image14.png"/><Relationship Id="rId1" Type="http://schemas.microsoft.com/office/2007/relationships/media" Target="../media/media1.mp4"/><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notesSlide" Target="../notesSlides/notesSlide7.xml"/><Relationship Id="rId9" Type="http://schemas.openxmlformats.org/officeDocument/2006/relationships/image" Target="../media/image7.png"/><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8.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80" y="1290003"/>
            <a:ext cx="10965180" cy="1948497"/>
          </a:xfrm>
        </p:spPr>
        <p:txBody>
          <a:bodyPr>
            <a:normAutofit/>
          </a:bodyPr>
          <a:lstStyle/>
          <a:p>
            <a:pPr>
              <a:lnSpc>
                <a:spcPct val="110000"/>
              </a:lnSpc>
            </a:pPr>
            <a:r>
              <a:rPr lang="en-US" sz="4800" dirty="0"/>
              <a:t>A System for Rapid Exploration of Shader Optimization Choices</a:t>
            </a:r>
          </a:p>
        </p:txBody>
      </p:sp>
      <p:sp>
        <p:nvSpPr>
          <p:cNvPr id="3" name="Subtitle 2"/>
          <p:cNvSpPr>
            <a:spLocks noGrp="1"/>
          </p:cNvSpPr>
          <p:nvPr>
            <p:ph type="subTitle" idx="1"/>
          </p:nvPr>
        </p:nvSpPr>
        <p:spPr>
          <a:xfrm>
            <a:off x="1550670" y="4143058"/>
            <a:ext cx="9144000" cy="1655762"/>
          </a:xfrm>
        </p:spPr>
        <p:txBody>
          <a:bodyPr/>
          <a:lstStyle/>
          <a:p>
            <a:pPr algn="l"/>
            <a:r>
              <a:rPr lang="en-US" dirty="0"/>
              <a:t>Yong He (Carnegie Mellon University)</a:t>
            </a:r>
          </a:p>
          <a:p>
            <a:pPr algn="l"/>
            <a:r>
              <a:rPr lang="en-US" dirty="0"/>
              <a:t>Tim Foley (NVIDIA)</a:t>
            </a:r>
          </a:p>
          <a:p>
            <a:pPr algn="l"/>
            <a:r>
              <a:rPr lang="en-US" dirty="0"/>
              <a:t>Kayvon Fatahalian (Carnegie Mellon University)</a:t>
            </a:r>
          </a:p>
        </p:txBody>
      </p:sp>
      <p:sp>
        <p:nvSpPr>
          <p:cNvPr id="4" name="Slide Number Placeholder 3"/>
          <p:cNvSpPr>
            <a:spLocks noGrp="1"/>
          </p:cNvSpPr>
          <p:nvPr>
            <p:ph type="sldNum" sz="quarter" idx="12"/>
          </p:nvPr>
        </p:nvSpPr>
        <p:spPr/>
        <p:txBody>
          <a:bodyPr/>
          <a:lstStyle/>
          <a:p>
            <a:fld id="{EDC81C2D-6F19-4340-8B93-CD84E84C54F2}" type="slidenum">
              <a:rPr lang="en-US" smtClean="0"/>
              <a:pPr/>
              <a:t>1</a:t>
            </a:fld>
            <a:endParaRPr lang="en-US"/>
          </a:p>
        </p:txBody>
      </p:sp>
    </p:spTree>
    <p:extLst>
      <p:ext uri="{BB962C8B-B14F-4D97-AF65-F5344CB8AC3E}">
        <p14:creationId xmlns:p14="http://schemas.microsoft.com/office/powerpoint/2010/main" val="394228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Contribution:</a:t>
            </a:r>
          </a:p>
        </p:txBody>
      </p:sp>
      <p:sp>
        <p:nvSpPr>
          <p:cNvPr id="16" name="TextBox 15"/>
          <p:cNvSpPr txBox="1"/>
          <p:nvPr/>
        </p:nvSpPr>
        <p:spPr>
          <a:xfrm>
            <a:off x="1065381" y="2545442"/>
            <a:ext cx="10457546" cy="1200329"/>
          </a:xfrm>
          <a:prstGeom prst="rect">
            <a:avLst/>
          </a:prstGeom>
          <a:noFill/>
        </p:spPr>
        <p:txBody>
          <a:bodyPr wrap="square" rtlCol="0">
            <a:spAutoFit/>
          </a:bodyPr>
          <a:lstStyle/>
          <a:p>
            <a:r>
              <a:rPr lang="en-US" sz="2400" dirty="0">
                <a:solidFill>
                  <a:schemeClr val="bg1">
                    <a:lumMod val="95000"/>
                  </a:schemeClr>
                </a:solidFill>
              </a:rPr>
              <a:t>Enables rapid exploration of different performance-quality trade-offs spanning multiple render passes (offline processing, object space and screen space shading)</a:t>
            </a:r>
          </a:p>
        </p:txBody>
      </p:sp>
      <p:sp>
        <p:nvSpPr>
          <p:cNvPr id="18" name="TextBox 17"/>
          <p:cNvSpPr txBox="1"/>
          <p:nvPr/>
        </p:nvSpPr>
        <p:spPr>
          <a:xfrm>
            <a:off x="1065381" y="4021474"/>
            <a:ext cx="10303831" cy="830997"/>
          </a:xfrm>
          <a:prstGeom prst="rect">
            <a:avLst/>
          </a:prstGeom>
          <a:noFill/>
        </p:spPr>
        <p:txBody>
          <a:bodyPr wrap="square" rtlCol="0">
            <a:spAutoFit/>
          </a:bodyPr>
          <a:lstStyle/>
          <a:p>
            <a:r>
              <a:rPr lang="en-US" sz="2400" dirty="0">
                <a:solidFill>
                  <a:schemeClr val="bg1">
                    <a:lumMod val="95000"/>
                  </a:schemeClr>
                </a:solidFill>
              </a:rPr>
              <a:t>Supports building tools that automatically exploring optimization choices (auto-tuning)</a:t>
            </a:r>
          </a:p>
        </p:txBody>
      </p:sp>
      <p:sp>
        <p:nvSpPr>
          <p:cNvPr id="4" name="Rectangle 3"/>
          <p:cNvSpPr/>
          <p:nvPr/>
        </p:nvSpPr>
        <p:spPr>
          <a:xfrm>
            <a:off x="470648" y="1794991"/>
            <a:ext cx="10963070" cy="461665"/>
          </a:xfrm>
          <a:prstGeom prst="rect">
            <a:avLst/>
          </a:prstGeom>
        </p:spPr>
        <p:txBody>
          <a:bodyPr wrap="square">
            <a:spAutoFit/>
          </a:bodyPr>
          <a:lstStyle/>
          <a:p>
            <a:r>
              <a:rPr lang="en-US" sz="2400" dirty="0">
                <a:solidFill>
                  <a:schemeClr val="bg1"/>
                </a:solidFill>
              </a:rPr>
              <a:t>Spire: a new representation (compiler IR) for shaders</a:t>
            </a:r>
          </a:p>
        </p:txBody>
      </p:sp>
      <p:sp>
        <p:nvSpPr>
          <p:cNvPr id="7" name="TextBox 6"/>
          <p:cNvSpPr txBox="1"/>
          <p:nvPr/>
        </p:nvSpPr>
        <p:spPr>
          <a:xfrm>
            <a:off x="1065381" y="5148292"/>
            <a:ext cx="10303831" cy="461665"/>
          </a:xfrm>
          <a:prstGeom prst="rect">
            <a:avLst/>
          </a:prstGeom>
          <a:noFill/>
        </p:spPr>
        <p:txBody>
          <a:bodyPr wrap="square" rtlCol="0">
            <a:spAutoFit/>
          </a:bodyPr>
          <a:lstStyle/>
          <a:p>
            <a:r>
              <a:rPr lang="en-US" sz="2400" dirty="0">
                <a:solidFill>
                  <a:schemeClr val="bg1">
                    <a:lumMod val="95000"/>
                  </a:schemeClr>
                </a:solidFill>
              </a:rPr>
              <a:t>Not specific to any particular rendering engine</a:t>
            </a:r>
          </a:p>
        </p:txBody>
      </p:sp>
    </p:spTree>
    <p:extLst>
      <p:ext uri="{BB962C8B-B14F-4D97-AF65-F5344CB8AC3E}">
        <p14:creationId xmlns:p14="http://schemas.microsoft.com/office/powerpoint/2010/main" val="353769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Spire Concepts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22966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6577" y="1277883"/>
            <a:ext cx="11305722" cy="5262979"/>
          </a:xfrm>
          <a:prstGeom prst="rect">
            <a:avLst/>
          </a:prstGeom>
        </p:spPr>
        <p:txBody>
          <a:bodyPr wrap="square">
            <a:spAutoFit/>
          </a:bodyPr>
          <a:lst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a:lstStyle>
          <a:p>
            <a:r>
              <a:rPr lang="en-US" sz="1600" dirty="0" err="1">
                <a:solidFill>
                  <a:schemeClr val="bg1"/>
                </a:solidFill>
                <a:latin typeface="Consolas" panose="020B0609020204030204" pitchFamily="49" charset="0"/>
                <a:cs typeface="Consolas" panose="020B0609020204030204" pitchFamily="49" charset="0"/>
              </a:rPr>
              <a:t>shader</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DemoShader</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p>
          <a:p>
            <a:r>
              <a:rPr lang="en-US" sz="1600" dirty="0">
                <a:solidFill>
                  <a:schemeClr val="bg1"/>
                </a:solidFill>
                <a:latin typeface="Consolas" panose="020B0609020204030204" pitchFamily="49" charset="0"/>
                <a:cs typeface="Consolas" panose="020B0609020204030204" pitchFamily="49" charset="0"/>
              </a:rPr>
              <a:t>    vec3 </a:t>
            </a:r>
            <a:r>
              <a:rPr lang="en-US" sz="1600" dirty="0" err="1">
                <a:solidFill>
                  <a:schemeClr val="bg1"/>
                </a:solidFill>
                <a:latin typeface="Consolas" panose="020B0609020204030204" pitchFamily="49" charset="0"/>
                <a:cs typeface="Consolas" panose="020B0609020204030204" pitchFamily="49" charset="0"/>
              </a:rPr>
              <a:t>vert_pos</a:t>
            </a:r>
            <a:r>
              <a:rPr lang="en-US" sz="1600" dirty="0">
                <a:solidFill>
                  <a:schemeClr val="bg1"/>
                </a:solidFill>
                <a:latin typeface="Consolas" panose="020B0609020204030204" pitchFamily="49" charset="0"/>
                <a:cs typeface="Consolas" panose="020B0609020204030204" pitchFamily="49" charset="0"/>
              </a:rPr>
              <a:t>;</a:t>
            </a:r>
          </a:p>
          <a:p>
            <a:r>
              <a:rPr lang="en-US" sz="1600" dirty="0">
                <a:solidFill>
                  <a:schemeClr val="bg1"/>
                </a:solidFill>
                <a:latin typeface="Consolas" panose="020B0609020204030204" pitchFamily="49" charset="0"/>
                <a:cs typeface="Consolas" panose="020B0609020204030204" pitchFamily="49" charset="0"/>
              </a:rPr>
              <a:t>    ...</a:t>
            </a:r>
          </a:p>
          <a:p>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mat4 </a:t>
            </a:r>
            <a:r>
              <a:rPr lang="en-US" sz="1600" dirty="0" err="1">
                <a:solidFill>
                  <a:schemeClr val="bg1"/>
                </a:solidFill>
                <a:latin typeface="Consolas" panose="020B0609020204030204" pitchFamily="49" charset="0"/>
                <a:cs typeface="Consolas" panose="020B0609020204030204" pitchFamily="49" charset="0"/>
              </a:rPr>
              <a:t>viewProjectionMatrix</a:t>
            </a:r>
            <a:r>
              <a:rPr lang="en-US" sz="1600" dirty="0">
                <a:solidFill>
                  <a:schemeClr val="bg1"/>
                </a:solidFill>
                <a:latin typeface="Consolas" panose="020B0609020204030204" pitchFamily="49" charset="0"/>
                <a:cs typeface="Consolas" panose="020B0609020204030204" pitchFamily="49" charset="0"/>
              </a:rPr>
              <a:t>;</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vec4 position = </a:t>
            </a:r>
            <a:r>
              <a:rPr lang="en-US" sz="1600" dirty="0" err="1">
                <a:solidFill>
                  <a:schemeClr val="bg1"/>
                </a:solidFill>
                <a:latin typeface="Consolas" panose="020B0609020204030204" pitchFamily="49" charset="0"/>
                <a:cs typeface="Consolas" panose="020B0609020204030204" pitchFamily="49" charset="0"/>
              </a:rPr>
              <a:t>modelMatrix</a:t>
            </a:r>
            <a:r>
              <a:rPr lang="en-US" sz="1600" dirty="0">
                <a:solidFill>
                  <a:schemeClr val="bg1"/>
                </a:solidFill>
                <a:latin typeface="Consolas" panose="020B0609020204030204" pitchFamily="49" charset="0"/>
                <a:cs typeface="Consolas" panose="020B0609020204030204" pitchFamily="49" charset="0"/>
              </a:rPr>
              <a:t> * vec4(</a:t>
            </a:r>
            <a:r>
              <a:rPr lang="en-US" sz="1600" dirty="0" err="1">
                <a:solidFill>
                  <a:schemeClr val="bg1"/>
                </a:solidFill>
                <a:latin typeface="Consolas" panose="020B0609020204030204" pitchFamily="49" charset="0"/>
                <a:cs typeface="Consolas" panose="020B0609020204030204" pitchFamily="49" charset="0"/>
              </a:rPr>
              <a:t>vert_pos</a:t>
            </a:r>
            <a:r>
              <a:rPr lang="en-US" sz="1600" dirty="0">
                <a:solidFill>
                  <a:schemeClr val="bg1"/>
                </a:solidFill>
                <a:latin typeface="Consolas" panose="020B0609020204030204" pitchFamily="49" charset="0"/>
                <a:cs typeface="Consolas" panose="020B0609020204030204" pitchFamily="49" charset="0"/>
              </a:rPr>
              <a:t>, 1.0);</a:t>
            </a:r>
          </a:p>
          <a:p>
            <a:r>
              <a:rPr lang="en-US" sz="1600" dirty="0">
                <a:solidFill>
                  <a:schemeClr val="bg1"/>
                </a:solidFill>
                <a:latin typeface="Consolas" panose="020B0609020204030204" pitchFamily="49" charset="0"/>
                <a:cs typeface="Consolas" panose="020B0609020204030204" pitchFamily="49" charset="0"/>
              </a:rPr>
              <a:t>    vec4 </a:t>
            </a:r>
            <a:r>
              <a:rPr lang="en-US" sz="1600" dirty="0" err="1">
                <a:solidFill>
                  <a:schemeClr val="bg1"/>
                </a:solidFill>
                <a:latin typeface="Consolas" panose="020B0609020204030204" pitchFamily="49" charset="0"/>
                <a:cs typeface="Consolas" panose="020B0609020204030204" pitchFamily="49" charset="0"/>
              </a:rPr>
              <a:t>projCoord</a:t>
            </a:r>
            <a:r>
              <a:rPr lang="en-US" sz="1600" dirty="0">
                <a:solidFill>
                  <a:schemeClr val="bg1"/>
                </a:solidFill>
                <a:latin typeface="Consolas" panose="020B0609020204030204" pitchFamily="49" charset="0"/>
                <a:cs typeface="Consolas" panose="020B0609020204030204" pitchFamily="49" charset="0"/>
              </a:rPr>
              <a:t> = </a:t>
            </a:r>
            <a:r>
              <a:rPr lang="en-US" sz="1600" dirty="0" err="1">
                <a:solidFill>
                  <a:schemeClr val="bg1"/>
                </a:solidFill>
                <a:latin typeface="Consolas" panose="020B0609020204030204" pitchFamily="49" charset="0"/>
                <a:cs typeface="Consolas" panose="020B0609020204030204" pitchFamily="49" charset="0"/>
              </a:rPr>
              <a:t>viewProjectionMatrix</a:t>
            </a:r>
            <a:r>
              <a:rPr lang="en-US" sz="1600" dirty="0">
                <a:solidFill>
                  <a:schemeClr val="bg1"/>
                </a:solidFill>
                <a:latin typeface="Consolas" panose="020B0609020204030204" pitchFamily="49" charset="0"/>
                <a:cs typeface="Consolas" panose="020B0609020204030204" pitchFamily="49" charset="0"/>
              </a:rPr>
              <a:t> * position;</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vec3 albedo = texture(</a:t>
            </a:r>
            <a:r>
              <a:rPr lang="en-US" sz="1600" dirty="0" err="1">
                <a:solidFill>
                  <a:schemeClr val="bg1"/>
                </a:solidFill>
                <a:latin typeface="Consolas" panose="020B0609020204030204" pitchFamily="49" charset="0"/>
                <a:cs typeface="Consolas" panose="020B0609020204030204" pitchFamily="49" charset="0"/>
              </a:rPr>
              <a:t>ground_pebble_map</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uv</a:t>
            </a:r>
            <a:r>
              <a:rPr lang="en-US" sz="1600" dirty="0">
                <a:solidFill>
                  <a:schemeClr val="bg1"/>
                </a:solidFill>
                <a:latin typeface="Consolas" panose="020B0609020204030204" pitchFamily="49" charset="0"/>
                <a:cs typeface="Consolas" panose="020B0609020204030204" pitchFamily="49" charset="0"/>
              </a:rPr>
              <a:t>).xyz;</a:t>
            </a:r>
          </a:p>
          <a:p>
            <a:r>
              <a:rPr lang="en-US" sz="1600" dirty="0">
                <a:solidFill>
                  <a:schemeClr val="bg1"/>
                </a:solidFill>
                <a:latin typeface="Consolas" panose="020B0609020204030204" pitchFamily="49" charset="0"/>
                <a:cs typeface="Consolas" panose="020B0609020204030204" pitchFamily="49" charset="0"/>
              </a:rPr>
              <a:t>    vec3 </a:t>
            </a:r>
            <a:r>
              <a:rPr lang="en-US" sz="1600" dirty="0" err="1">
                <a:solidFill>
                  <a:schemeClr val="bg1"/>
                </a:solidFill>
                <a:latin typeface="Consolas" panose="020B0609020204030204" pitchFamily="49" charset="0"/>
                <a:cs typeface="Consolas" panose="020B0609020204030204" pitchFamily="49" charset="0"/>
              </a:rPr>
              <a:t>normalTex</a:t>
            </a:r>
            <a:r>
              <a:rPr lang="en-US" sz="1600" dirty="0">
                <a:solidFill>
                  <a:schemeClr val="bg1"/>
                </a:solidFill>
                <a:latin typeface="Consolas" panose="020B0609020204030204" pitchFamily="49" charset="0"/>
                <a:cs typeface="Consolas" panose="020B0609020204030204" pitchFamily="49" charset="0"/>
              </a:rPr>
              <a:t> = (texture(</a:t>
            </a:r>
            <a:r>
              <a:rPr lang="en-US" sz="1600" dirty="0" err="1">
                <a:solidFill>
                  <a:schemeClr val="bg1"/>
                </a:solidFill>
                <a:latin typeface="Consolas" panose="020B0609020204030204" pitchFamily="49" charset="0"/>
                <a:cs typeface="Consolas" panose="020B0609020204030204" pitchFamily="49" charset="0"/>
              </a:rPr>
              <a:t>ground_pebble_Nmap</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uv</a:t>
            </a:r>
            <a:r>
              <a:rPr lang="en-US" sz="1600" dirty="0">
                <a:solidFill>
                  <a:schemeClr val="bg1"/>
                </a:solidFill>
                <a:latin typeface="Consolas" panose="020B0609020204030204" pitchFamily="49" charset="0"/>
                <a:cs typeface="Consolas" panose="020B0609020204030204" pitchFamily="49" charset="0"/>
              </a:rPr>
              <a:t>).xyz - 0.5) * 2.0;</a:t>
            </a:r>
          </a:p>
          <a:p>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vec3 normal = normalize(</a:t>
            </a:r>
            <a:r>
              <a:rPr lang="en-US" sz="1600" dirty="0" err="1">
                <a:solidFill>
                  <a:schemeClr val="bg1"/>
                </a:solidFill>
                <a:latin typeface="Consolas" panose="020B0609020204030204" pitchFamily="49" charset="0"/>
                <a:cs typeface="Consolas" panose="020B0609020204030204" pitchFamily="49" charset="0"/>
              </a:rPr>
              <a:t>normalTex.x</a:t>
            </a:r>
            <a:r>
              <a:rPr lang="en-US" sz="1600" dirty="0">
                <a:solidFill>
                  <a:schemeClr val="bg1"/>
                </a:solidFill>
                <a:latin typeface="Consolas" panose="020B0609020204030204" pitchFamily="49" charset="0"/>
                <a:cs typeface="Consolas" panose="020B0609020204030204" pitchFamily="49" charset="0"/>
              </a:rPr>
              <a:t> * </a:t>
            </a:r>
            <a:r>
              <a:rPr lang="en-US" sz="1600" dirty="0" err="1">
                <a:solidFill>
                  <a:schemeClr val="bg1"/>
                </a:solidFill>
                <a:latin typeface="Consolas" panose="020B0609020204030204" pitchFamily="49" charset="0"/>
                <a:cs typeface="Consolas" panose="020B0609020204030204" pitchFamily="49" charset="0"/>
              </a:rPr>
              <a:t>vTangent</a:t>
            </a:r>
            <a:r>
              <a:rPr lang="en-US" sz="1600" dirty="0">
                <a:solidFill>
                  <a:schemeClr val="bg1"/>
                </a:solidFill>
                <a:latin typeface="Consolas" panose="020B0609020204030204" pitchFamily="49" charset="0"/>
                <a:cs typeface="Consolas" panose="020B0609020204030204" pitchFamily="49" charset="0"/>
              </a:rPr>
              <a:t> + ...);</a:t>
            </a:r>
          </a:p>
          <a:p>
            <a:r>
              <a:rPr lang="en-US" sz="1600" dirty="0">
                <a:solidFill>
                  <a:schemeClr val="bg1"/>
                </a:solidFill>
                <a:latin typeface="Consolas" panose="020B0609020204030204" pitchFamily="49" charset="0"/>
                <a:cs typeface="Consolas" panose="020B0609020204030204" pitchFamily="49" charset="0"/>
              </a:rPr>
              <a:t>    float highlight = </a:t>
            </a:r>
            <a:r>
              <a:rPr lang="en-US" sz="1600" dirty="0" err="1">
                <a:solidFill>
                  <a:schemeClr val="bg1"/>
                </a:solidFill>
                <a:latin typeface="Consolas" panose="020B0609020204030204" pitchFamily="49" charset="0"/>
                <a:cs typeface="Consolas" panose="020B0609020204030204" pitchFamily="49" charset="0"/>
              </a:rPr>
              <a:t>ComputeHighlightPhong</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lightDir</a:t>
            </a:r>
            <a:r>
              <a:rPr lang="en-US" sz="1600" dirty="0">
                <a:solidFill>
                  <a:schemeClr val="bg1"/>
                </a:solidFill>
                <a:latin typeface="Consolas" panose="020B0609020204030204" pitchFamily="49" charset="0"/>
                <a:cs typeface="Consolas" panose="020B0609020204030204" pitchFamily="49" charset="0"/>
              </a:rPr>
              <a:t>, normal, view, roughness, specular, metallic);</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out vec4 </a:t>
            </a:r>
            <a:r>
              <a:rPr lang="en-US" sz="1600" dirty="0" err="1">
                <a:solidFill>
                  <a:schemeClr val="bg1"/>
                </a:solidFill>
                <a:latin typeface="Consolas" panose="020B0609020204030204" pitchFamily="49" charset="0"/>
                <a:cs typeface="Consolas" panose="020B0609020204030204" pitchFamily="49" charset="0"/>
              </a:rPr>
              <a:t>outputColor</a:t>
            </a:r>
            <a:r>
              <a:rPr lang="en-US" sz="1600" dirty="0">
                <a:solidFill>
                  <a:schemeClr val="bg1"/>
                </a:solidFill>
                <a:latin typeface="Consolas" panose="020B0609020204030204" pitchFamily="49" charset="0"/>
                <a:cs typeface="Consolas" panose="020B0609020204030204" pitchFamily="49" charset="0"/>
              </a:rPr>
              <a:t> = vec4(</a:t>
            </a:r>
            <a:r>
              <a:rPr lang="en-US" sz="1600" dirty="0" err="1">
                <a:solidFill>
                  <a:schemeClr val="bg1"/>
                </a:solidFill>
                <a:latin typeface="Consolas" panose="020B0609020204030204" pitchFamily="49" charset="0"/>
                <a:cs typeface="Consolas" panose="020B0609020204030204" pitchFamily="49" charset="0"/>
              </a:rPr>
              <a:t>lightColor</a:t>
            </a:r>
            <a:r>
              <a:rPr lang="en-US" sz="1600" dirty="0">
                <a:solidFill>
                  <a:schemeClr val="bg1"/>
                </a:solidFill>
                <a:latin typeface="Consolas" panose="020B0609020204030204" pitchFamily="49" charset="0"/>
                <a:cs typeface="Consolas" panose="020B0609020204030204" pitchFamily="49" charset="0"/>
              </a:rPr>
              <a:t> * (lambert + highlight), 1.0);</a:t>
            </a:r>
          </a:p>
          <a:p>
            <a:r>
              <a:rPr lang="en-US" sz="1600" dirty="0">
                <a:solidFill>
                  <a:schemeClr val="bg1"/>
                </a:solidFill>
                <a:latin typeface="Consolas" panose="020B0609020204030204" pitchFamily="49" charset="0"/>
                <a:cs typeface="Consolas" panose="020B0609020204030204" pitchFamily="49" charset="0"/>
              </a:rPr>
              <a:t>}</a:t>
            </a:r>
          </a:p>
        </p:txBody>
      </p:sp>
      <p:sp>
        <p:nvSpPr>
          <p:cNvPr id="5" name="Title 4"/>
          <p:cNvSpPr>
            <a:spLocks noGrp="1"/>
          </p:cNvSpPr>
          <p:nvPr/>
        </p:nvSpPr>
        <p:spPr>
          <a:xfrm>
            <a:off x="423901" y="84876"/>
            <a:ext cx="10996574"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A Spire shader</a:t>
            </a:r>
          </a:p>
        </p:txBody>
      </p:sp>
      <p:sp>
        <p:nvSpPr>
          <p:cNvPr id="19" name="Rectangle 18"/>
          <p:cNvSpPr/>
          <p:nvPr/>
        </p:nvSpPr>
        <p:spPr>
          <a:xfrm>
            <a:off x="963245" y="3151249"/>
            <a:ext cx="5683087" cy="73495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63244" y="4111104"/>
            <a:ext cx="7664289" cy="73495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63243" y="4846055"/>
            <a:ext cx="10746157" cy="84740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737963" y="437322"/>
            <a:ext cx="4354787" cy="4408732"/>
          </a:xfrm>
          <a:prstGeom prst="rect">
            <a:avLst/>
          </a:prstGeom>
        </p:spPr>
      </p:pic>
      <p:sp>
        <p:nvSpPr>
          <p:cNvPr id="2" name="TextBox 1"/>
          <p:cNvSpPr txBox="1"/>
          <p:nvPr/>
        </p:nvSpPr>
        <p:spPr>
          <a:xfrm>
            <a:off x="5203622" y="2538748"/>
            <a:ext cx="3977051" cy="523220"/>
          </a:xfrm>
          <a:prstGeom prst="rect">
            <a:avLst/>
          </a:prstGeom>
          <a:noFill/>
        </p:spPr>
        <p:txBody>
          <a:bodyPr wrap="none" rtlCol="0">
            <a:spAutoFit/>
          </a:bodyPr>
          <a:lstStyle/>
          <a:p>
            <a:r>
              <a:rPr lang="en-US" sz="2800" b="1" dirty="0">
                <a:solidFill>
                  <a:schemeClr val="accent1"/>
                </a:solidFill>
              </a:rPr>
              <a:t>Vertex Transformation</a:t>
            </a:r>
          </a:p>
        </p:txBody>
      </p:sp>
      <p:sp>
        <p:nvSpPr>
          <p:cNvPr id="9" name="TextBox 8"/>
          <p:cNvSpPr txBox="1"/>
          <p:nvPr/>
        </p:nvSpPr>
        <p:spPr>
          <a:xfrm>
            <a:off x="6840049" y="3498603"/>
            <a:ext cx="3782830" cy="523220"/>
          </a:xfrm>
          <a:prstGeom prst="rect">
            <a:avLst/>
          </a:prstGeom>
          <a:noFill/>
        </p:spPr>
        <p:txBody>
          <a:bodyPr wrap="none" rtlCol="0">
            <a:spAutoFit/>
          </a:bodyPr>
          <a:lstStyle/>
          <a:p>
            <a:r>
              <a:rPr lang="en-US" sz="2800" b="1" dirty="0">
                <a:solidFill>
                  <a:schemeClr val="accent1"/>
                </a:solidFill>
              </a:rPr>
              <a:t>Normal Computation</a:t>
            </a:r>
          </a:p>
        </p:txBody>
      </p:sp>
      <p:sp>
        <p:nvSpPr>
          <p:cNvPr id="10" name="TextBox 9"/>
          <p:cNvSpPr txBox="1"/>
          <p:nvPr/>
        </p:nvSpPr>
        <p:spPr>
          <a:xfrm>
            <a:off x="10062426" y="4161933"/>
            <a:ext cx="1593706" cy="523220"/>
          </a:xfrm>
          <a:prstGeom prst="rect">
            <a:avLst/>
          </a:prstGeom>
          <a:noFill/>
        </p:spPr>
        <p:txBody>
          <a:bodyPr wrap="none" rtlCol="0">
            <a:spAutoFit/>
          </a:bodyPr>
          <a:lstStyle/>
          <a:p>
            <a:r>
              <a:rPr lang="en-US" sz="2800" b="1" dirty="0">
                <a:solidFill>
                  <a:schemeClr val="accent1"/>
                </a:solidFill>
              </a:rPr>
              <a:t>Lighting</a:t>
            </a:r>
          </a:p>
        </p:txBody>
      </p:sp>
    </p:spTree>
    <p:extLst>
      <p:ext uri="{BB962C8B-B14F-4D97-AF65-F5344CB8AC3E}">
        <p14:creationId xmlns:p14="http://schemas.microsoft.com/office/powerpoint/2010/main" val="277806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animBg="1"/>
      <p:bldP spid="20" grpId="0" animBg="1"/>
      <p:bldP spid="21" grpId="0" animBg="1"/>
      <p:bldP spid="2"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6577" y="1277883"/>
            <a:ext cx="11305722" cy="5262979"/>
          </a:xfrm>
          <a:prstGeom prst="rect">
            <a:avLst/>
          </a:prstGeom>
        </p:spPr>
        <p:txBody>
          <a:bodyPr wrap="square">
            <a:spAutoFit/>
          </a:bodyPr>
          <a:lst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a:lstStyle>
          <a:p>
            <a:r>
              <a:rPr lang="en-US" sz="1600" dirty="0" err="1">
                <a:solidFill>
                  <a:schemeClr val="bg1"/>
                </a:solidFill>
                <a:latin typeface="Consolas" panose="020B0609020204030204" pitchFamily="49" charset="0"/>
                <a:cs typeface="Consolas" panose="020B0609020204030204" pitchFamily="49" charset="0"/>
              </a:rPr>
              <a:t>shader</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DemoShader</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p>
          <a:p>
            <a:r>
              <a:rPr lang="en-US" sz="1600" dirty="0">
                <a:solidFill>
                  <a:schemeClr val="bg1"/>
                </a:solidFill>
                <a:latin typeface="Consolas" panose="020B0609020204030204" pitchFamily="49" charset="0"/>
                <a:cs typeface="Consolas" panose="020B0609020204030204" pitchFamily="49" charset="0"/>
              </a:rPr>
              <a:t>    vec3 </a:t>
            </a:r>
            <a:r>
              <a:rPr lang="en-US" sz="1600" dirty="0" err="1">
                <a:solidFill>
                  <a:schemeClr val="bg1"/>
                </a:solidFill>
                <a:latin typeface="Consolas" panose="020B0609020204030204" pitchFamily="49" charset="0"/>
                <a:cs typeface="Consolas" panose="020B0609020204030204" pitchFamily="49" charset="0"/>
              </a:rPr>
              <a:t>vert_pos</a:t>
            </a:r>
            <a:r>
              <a:rPr lang="en-US" sz="1600" dirty="0">
                <a:solidFill>
                  <a:schemeClr val="bg1"/>
                </a:solidFill>
                <a:latin typeface="Consolas" panose="020B0609020204030204" pitchFamily="49" charset="0"/>
                <a:cs typeface="Consolas" panose="020B0609020204030204" pitchFamily="49" charset="0"/>
              </a:rPr>
              <a:t>;</a:t>
            </a:r>
          </a:p>
          <a:p>
            <a:r>
              <a:rPr lang="en-US" sz="1600" dirty="0">
                <a:solidFill>
                  <a:schemeClr val="bg1"/>
                </a:solidFill>
                <a:latin typeface="Consolas" panose="020B0609020204030204" pitchFamily="49" charset="0"/>
                <a:cs typeface="Consolas" panose="020B0609020204030204" pitchFamily="49" charset="0"/>
              </a:rPr>
              <a:t>    ...</a:t>
            </a:r>
          </a:p>
          <a:p>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mat4 </a:t>
            </a:r>
            <a:r>
              <a:rPr lang="en-US" sz="1600" dirty="0" err="1">
                <a:solidFill>
                  <a:schemeClr val="bg1"/>
                </a:solidFill>
                <a:latin typeface="Consolas" panose="020B0609020204030204" pitchFamily="49" charset="0"/>
                <a:cs typeface="Consolas" panose="020B0609020204030204" pitchFamily="49" charset="0"/>
              </a:rPr>
              <a:t>viewProjectionMatrix</a:t>
            </a:r>
            <a:r>
              <a:rPr lang="en-US" sz="1600" dirty="0">
                <a:solidFill>
                  <a:schemeClr val="bg1"/>
                </a:solidFill>
                <a:latin typeface="Consolas" panose="020B0609020204030204" pitchFamily="49" charset="0"/>
                <a:cs typeface="Consolas" panose="020B0609020204030204" pitchFamily="49" charset="0"/>
              </a:rPr>
              <a:t>;</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vec4 position = </a:t>
            </a:r>
            <a:r>
              <a:rPr lang="en-US" sz="1600" dirty="0" err="1">
                <a:solidFill>
                  <a:schemeClr val="bg1"/>
                </a:solidFill>
                <a:latin typeface="Consolas" panose="020B0609020204030204" pitchFamily="49" charset="0"/>
                <a:cs typeface="Consolas" panose="020B0609020204030204" pitchFamily="49" charset="0"/>
              </a:rPr>
              <a:t>modelMatrix</a:t>
            </a:r>
            <a:r>
              <a:rPr lang="en-US" sz="1600" dirty="0">
                <a:solidFill>
                  <a:schemeClr val="bg1"/>
                </a:solidFill>
                <a:latin typeface="Consolas" panose="020B0609020204030204" pitchFamily="49" charset="0"/>
                <a:cs typeface="Consolas" panose="020B0609020204030204" pitchFamily="49" charset="0"/>
              </a:rPr>
              <a:t> * vec4(</a:t>
            </a:r>
            <a:r>
              <a:rPr lang="en-US" sz="1600" dirty="0" err="1">
                <a:solidFill>
                  <a:schemeClr val="bg1"/>
                </a:solidFill>
                <a:latin typeface="Consolas" panose="020B0609020204030204" pitchFamily="49" charset="0"/>
                <a:cs typeface="Consolas" panose="020B0609020204030204" pitchFamily="49" charset="0"/>
              </a:rPr>
              <a:t>vert_pos</a:t>
            </a:r>
            <a:r>
              <a:rPr lang="en-US" sz="1600" dirty="0">
                <a:solidFill>
                  <a:schemeClr val="bg1"/>
                </a:solidFill>
                <a:latin typeface="Consolas" panose="020B0609020204030204" pitchFamily="49" charset="0"/>
                <a:cs typeface="Consolas" panose="020B0609020204030204" pitchFamily="49" charset="0"/>
              </a:rPr>
              <a:t>, 1.0);</a:t>
            </a:r>
          </a:p>
          <a:p>
            <a:r>
              <a:rPr lang="en-US" sz="1600" dirty="0">
                <a:solidFill>
                  <a:schemeClr val="bg1"/>
                </a:solidFill>
                <a:latin typeface="Consolas" panose="020B0609020204030204" pitchFamily="49" charset="0"/>
                <a:cs typeface="Consolas" panose="020B0609020204030204" pitchFamily="49" charset="0"/>
              </a:rPr>
              <a:t>    vec4 </a:t>
            </a:r>
            <a:r>
              <a:rPr lang="en-US" sz="1600" dirty="0" err="1">
                <a:solidFill>
                  <a:schemeClr val="bg1"/>
                </a:solidFill>
                <a:latin typeface="Consolas" panose="020B0609020204030204" pitchFamily="49" charset="0"/>
                <a:cs typeface="Consolas" panose="020B0609020204030204" pitchFamily="49" charset="0"/>
              </a:rPr>
              <a:t>projCoord</a:t>
            </a:r>
            <a:r>
              <a:rPr lang="en-US" sz="1600" dirty="0">
                <a:solidFill>
                  <a:schemeClr val="bg1"/>
                </a:solidFill>
                <a:latin typeface="Consolas" panose="020B0609020204030204" pitchFamily="49" charset="0"/>
                <a:cs typeface="Consolas" panose="020B0609020204030204" pitchFamily="49" charset="0"/>
              </a:rPr>
              <a:t> = </a:t>
            </a:r>
            <a:r>
              <a:rPr lang="en-US" sz="1600" dirty="0" err="1">
                <a:solidFill>
                  <a:schemeClr val="bg1"/>
                </a:solidFill>
                <a:latin typeface="Consolas" panose="020B0609020204030204" pitchFamily="49" charset="0"/>
                <a:cs typeface="Consolas" panose="020B0609020204030204" pitchFamily="49" charset="0"/>
              </a:rPr>
              <a:t>viewProjectionMatrix</a:t>
            </a:r>
            <a:r>
              <a:rPr lang="en-US" sz="1600" dirty="0">
                <a:solidFill>
                  <a:schemeClr val="bg1"/>
                </a:solidFill>
                <a:latin typeface="Consolas" panose="020B0609020204030204" pitchFamily="49" charset="0"/>
                <a:cs typeface="Consolas" panose="020B0609020204030204" pitchFamily="49" charset="0"/>
              </a:rPr>
              <a:t> * position;</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vec3 albedo = texture(</a:t>
            </a:r>
            <a:r>
              <a:rPr lang="en-US" sz="1600" dirty="0" err="1">
                <a:solidFill>
                  <a:schemeClr val="bg1"/>
                </a:solidFill>
                <a:latin typeface="Consolas" panose="020B0609020204030204" pitchFamily="49" charset="0"/>
                <a:cs typeface="Consolas" panose="020B0609020204030204" pitchFamily="49" charset="0"/>
              </a:rPr>
              <a:t>ground_pebble_map</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uv</a:t>
            </a:r>
            <a:r>
              <a:rPr lang="en-US" sz="1600" dirty="0">
                <a:solidFill>
                  <a:schemeClr val="bg1"/>
                </a:solidFill>
                <a:latin typeface="Consolas" panose="020B0609020204030204" pitchFamily="49" charset="0"/>
                <a:cs typeface="Consolas" panose="020B0609020204030204" pitchFamily="49" charset="0"/>
              </a:rPr>
              <a:t>).xyz;</a:t>
            </a:r>
          </a:p>
          <a:p>
            <a:r>
              <a:rPr lang="en-US" sz="1600" dirty="0">
                <a:solidFill>
                  <a:schemeClr val="bg1"/>
                </a:solidFill>
                <a:latin typeface="Consolas" panose="020B0609020204030204" pitchFamily="49" charset="0"/>
                <a:cs typeface="Consolas" panose="020B0609020204030204" pitchFamily="49" charset="0"/>
              </a:rPr>
              <a:t>    vec3 </a:t>
            </a:r>
            <a:r>
              <a:rPr lang="en-US" sz="1600" dirty="0" err="1">
                <a:solidFill>
                  <a:schemeClr val="bg1"/>
                </a:solidFill>
                <a:latin typeface="Consolas" panose="020B0609020204030204" pitchFamily="49" charset="0"/>
                <a:cs typeface="Consolas" panose="020B0609020204030204" pitchFamily="49" charset="0"/>
              </a:rPr>
              <a:t>normalTex</a:t>
            </a:r>
            <a:r>
              <a:rPr lang="en-US" sz="1600" dirty="0">
                <a:solidFill>
                  <a:schemeClr val="bg1"/>
                </a:solidFill>
                <a:latin typeface="Consolas" panose="020B0609020204030204" pitchFamily="49" charset="0"/>
                <a:cs typeface="Consolas" panose="020B0609020204030204" pitchFamily="49" charset="0"/>
              </a:rPr>
              <a:t> = (texture(</a:t>
            </a:r>
            <a:r>
              <a:rPr lang="en-US" sz="1600" dirty="0" err="1">
                <a:solidFill>
                  <a:schemeClr val="bg1"/>
                </a:solidFill>
                <a:latin typeface="Consolas" panose="020B0609020204030204" pitchFamily="49" charset="0"/>
                <a:cs typeface="Consolas" panose="020B0609020204030204" pitchFamily="49" charset="0"/>
              </a:rPr>
              <a:t>ground_pebble_Nmap</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uv</a:t>
            </a:r>
            <a:r>
              <a:rPr lang="en-US" sz="1600" dirty="0">
                <a:solidFill>
                  <a:schemeClr val="bg1"/>
                </a:solidFill>
                <a:latin typeface="Consolas" panose="020B0609020204030204" pitchFamily="49" charset="0"/>
                <a:cs typeface="Consolas" panose="020B0609020204030204" pitchFamily="49" charset="0"/>
              </a:rPr>
              <a:t>).xyz - 0.5) * 2.0;</a:t>
            </a:r>
          </a:p>
          <a:p>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vec3 normal = normalize(</a:t>
            </a:r>
            <a:r>
              <a:rPr lang="en-US" sz="1600" dirty="0" err="1">
                <a:solidFill>
                  <a:schemeClr val="bg1"/>
                </a:solidFill>
                <a:latin typeface="Consolas" panose="020B0609020204030204" pitchFamily="49" charset="0"/>
                <a:cs typeface="Consolas" panose="020B0609020204030204" pitchFamily="49" charset="0"/>
              </a:rPr>
              <a:t>normalTex.x</a:t>
            </a:r>
            <a:r>
              <a:rPr lang="en-US" sz="1600" dirty="0">
                <a:solidFill>
                  <a:schemeClr val="bg1"/>
                </a:solidFill>
                <a:latin typeface="Consolas" panose="020B0609020204030204" pitchFamily="49" charset="0"/>
                <a:cs typeface="Consolas" panose="020B0609020204030204" pitchFamily="49" charset="0"/>
              </a:rPr>
              <a:t> * </a:t>
            </a:r>
            <a:r>
              <a:rPr lang="en-US" sz="1600" dirty="0" err="1">
                <a:solidFill>
                  <a:schemeClr val="bg1"/>
                </a:solidFill>
                <a:latin typeface="Consolas" panose="020B0609020204030204" pitchFamily="49" charset="0"/>
                <a:cs typeface="Consolas" panose="020B0609020204030204" pitchFamily="49" charset="0"/>
              </a:rPr>
              <a:t>vTangent</a:t>
            </a:r>
            <a:r>
              <a:rPr lang="en-US" sz="1600" dirty="0">
                <a:solidFill>
                  <a:schemeClr val="bg1"/>
                </a:solidFill>
                <a:latin typeface="Consolas" panose="020B0609020204030204" pitchFamily="49" charset="0"/>
                <a:cs typeface="Consolas" panose="020B0609020204030204" pitchFamily="49" charset="0"/>
              </a:rPr>
              <a:t> + ...);</a:t>
            </a:r>
          </a:p>
          <a:p>
            <a:r>
              <a:rPr lang="en-US" sz="1600" dirty="0">
                <a:solidFill>
                  <a:schemeClr val="bg1"/>
                </a:solidFill>
                <a:latin typeface="Consolas" panose="020B0609020204030204" pitchFamily="49" charset="0"/>
                <a:cs typeface="Consolas" panose="020B0609020204030204" pitchFamily="49" charset="0"/>
              </a:rPr>
              <a:t>    float highlight = </a:t>
            </a:r>
            <a:r>
              <a:rPr lang="en-US" sz="1600" dirty="0" err="1">
                <a:solidFill>
                  <a:schemeClr val="bg1"/>
                </a:solidFill>
                <a:latin typeface="Consolas" panose="020B0609020204030204" pitchFamily="49" charset="0"/>
                <a:cs typeface="Consolas" panose="020B0609020204030204" pitchFamily="49" charset="0"/>
              </a:rPr>
              <a:t>ComputeHighlightPhong</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lightDir</a:t>
            </a:r>
            <a:r>
              <a:rPr lang="en-US" sz="1600" dirty="0">
                <a:solidFill>
                  <a:schemeClr val="bg1"/>
                </a:solidFill>
                <a:latin typeface="Consolas" panose="020B0609020204030204" pitchFamily="49" charset="0"/>
                <a:cs typeface="Consolas" panose="020B0609020204030204" pitchFamily="49" charset="0"/>
              </a:rPr>
              <a:t>, normal, view, roughness, specular, metallic);</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out vec4 </a:t>
            </a:r>
            <a:r>
              <a:rPr lang="en-US" sz="1600" dirty="0" err="1">
                <a:solidFill>
                  <a:schemeClr val="bg1"/>
                </a:solidFill>
                <a:latin typeface="Consolas" panose="020B0609020204030204" pitchFamily="49" charset="0"/>
                <a:cs typeface="Consolas" panose="020B0609020204030204" pitchFamily="49" charset="0"/>
              </a:rPr>
              <a:t>outputColor</a:t>
            </a:r>
            <a:r>
              <a:rPr lang="en-US" sz="1600" dirty="0">
                <a:solidFill>
                  <a:schemeClr val="bg1"/>
                </a:solidFill>
                <a:latin typeface="Consolas" panose="020B0609020204030204" pitchFamily="49" charset="0"/>
                <a:cs typeface="Consolas" panose="020B0609020204030204" pitchFamily="49" charset="0"/>
              </a:rPr>
              <a:t> = vec4(</a:t>
            </a:r>
            <a:r>
              <a:rPr lang="en-US" sz="1600" dirty="0" err="1">
                <a:solidFill>
                  <a:schemeClr val="bg1"/>
                </a:solidFill>
                <a:latin typeface="Consolas" panose="020B0609020204030204" pitchFamily="49" charset="0"/>
                <a:cs typeface="Consolas" panose="020B0609020204030204" pitchFamily="49" charset="0"/>
              </a:rPr>
              <a:t>lightColor</a:t>
            </a:r>
            <a:r>
              <a:rPr lang="en-US" sz="1600" dirty="0">
                <a:solidFill>
                  <a:schemeClr val="bg1"/>
                </a:solidFill>
                <a:latin typeface="Consolas" panose="020B0609020204030204" pitchFamily="49" charset="0"/>
                <a:cs typeface="Consolas" panose="020B0609020204030204" pitchFamily="49" charset="0"/>
              </a:rPr>
              <a:t> * (lambert + highlight), 1.0);</a:t>
            </a:r>
          </a:p>
          <a:p>
            <a:r>
              <a:rPr lang="en-US" sz="1600" dirty="0">
                <a:solidFill>
                  <a:schemeClr val="bg1"/>
                </a:solidFill>
                <a:latin typeface="Consolas" panose="020B0609020204030204" pitchFamily="49" charset="0"/>
                <a:cs typeface="Consolas" panose="020B0609020204030204" pitchFamily="49" charset="0"/>
              </a:rPr>
              <a:t>}</a:t>
            </a:r>
          </a:p>
        </p:txBody>
      </p:sp>
      <p:sp>
        <p:nvSpPr>
          <p:cNvPr id="5" name="Title 4"/>
          <p:cNvSpPr>
            <a:spLocks noGrp="1"/>
          </p:cNvSpPr>
          <p:nvPr/>
        </p:nvSpPr>
        <p:spPr>
          <a:xfrm>
            <a:off x="423901" y="84876"/>
            <a:ext cx="10996574"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A Shader is a data flow graph of components</a:t>
            </a:r>
          </a:p>
        </p:txBody>
      </p:sp>
      <p:sp>
        <p:nvSpPr>
          <p:cNvPr id="4" name="Rectangle 3"/>
          <p:cNvSpPr/>
          <p:nvPr/>
        </p:nvSpPr>
        <p:spPr>
          <a:xfrm>
            <a:off x="937846" y="1774092"/>
            <a:ext cx="1531816" cy="32043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846" y="2516249"/>
            <a:ext cx="2891692" cy="32043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4739" y="3258406"/>
            <a:ext cx="1524000"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84738" y="3529019"/>
            <a:ext cx="1609969"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7846" y="4210615"/>
            <a:ext cx="1391139"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7845" y="4493714"/>
            <a:ext cx="1656862"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26122" y="4977009"/>
            <a:ext cx="1402863"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26121" y="5231046"/>
            <a:ext cx="1766279" cy="24299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38031" y="5957334"/>
            <a:ext cx="1852246"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984241" y="1562142"/>
            <a:ext cx="2655097" cy="954107"/>
          </a:xfrm>
          <a:prstGeom prst="rect">
            <a:avLst/>
          </a:prstGeom>
          <a:noFill/>
        </p:spPr>
        <p:txBody>
          <a:bodyPr wrap="square" rtlCol="0">
            <a:spAutoFit/>
          </a:bodyPr>
          <a:lstStyle/>
          <a:p>
            <a:pPr algn="ctr"/>
            <a:r>
              <a:rPr lang="en-US" sz="2800" b="1" dirty="0">
                <a:solidFill>
                  <a:schemeClr val="accent1"/>
                </a:solidFill>
              </a:rPr>
              <a:t>Shader Components</a:t>
            </a:r>
          </a:p>
        </p:txBody>
      </p:sp>
      <p:pic>
        <p:nvPicPr>
          <p:cNvPr id="20" name="Picture 19"/>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737963" y="437322"/>
            <a:ext cx="4354787" cy="4408732"/>
          </a:xfrm>
          <a:prstGeom prst="rect">
            <a:avLst/>
          </a:prstGeom>
        </p:spPr>
      </p:pic>
    </p:spTree>
    <p:extLst>
      <p:ext uri="{BB962C8B-B14F-4D97-AF65-F5344CB8AC3E}">
        <p14:creationId xmlns:p14="http://schemas.microsoft.com/office/powerpoint/2010/main" val="2347461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6577" y="1277883"/>
            <a:ext cx="11305722" cy="5262979"/>
          </a:xfrm>
          <a:prstGeom prst="rect">
            <a:avLst/>
          </a:prstGeom>
        </p:spPr>
        <p:txBody>
          <a:bodyPr wrap="square">
            <a:spAutoFit/>
          </a:bodyPr>
          <a:lst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a:lstStyle>
          <a:p>
            <a:r>
              <a:rPr lang="en-US" sz="1600" dirty="0" err="1">
                <a:solidFill>
                  <a:schemeClr val="tx1">
                    <a:lumMod val="50000"/>
                    <a:lumOff val="50000"/>
                  </a:schemeClr>
                </a:solidFill>
                <a:latin typeface="Consolas" panose="020B0609020204030204" pitchFamily="49" charset="0"/>
                <a:cs typeface="Consolas" panose="020B0609020204030204" pitchFamily="49" charset="0"/>
              </a:rPr>
              <a:t>shader</a:t>
            </a:r>
            <a:r>
              <a:rPr lang="en-US" sz="1600" dirty="0">
                <a:solidFill>
                  <a:schemeClr val="tx1">
                    <a:lumMod val="50000"/>
                    <a:lumOff val="50000"/>
                  </a:schemeClr>
                </a:solidFill>
                <a:latin typeface="Consolas" panose="020B0609020204030204" pitchFamily="49" charset="0"/>
                <a:cs typeface="Consolas" panose="020B0609020204030204" pitchFamily="49" charset="0"/>
              </a:rPr>
              <a:t>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DemoShader</a:t>
            </a:r>
            <a:endParaRPr lang="en-US" sz="1600" dirty="0">
              <a:solidFill>
                <a:schemeClr val="tx1">
                  <a:lumMod val="50000"/>
                  <a:lumOff val="50000"/>
                </a:schemeClr>
              </a:solidFill>
              <a:latin typeface="Consolas" panose="020B0609020204030204" pitchFamily="49" charset="0"/>
              <a:cs typeface="Consolas" panose="020B0609020204030204" pitchFamily="49" charset="0"/>
            </a:endParaRPr>
          </a:p>
          <a:p>
            <a:r>
              <a:rPr lang="en-US" sz="1600" dirty="0">
                <a:solidFill>
                  <a:schemeClr val="tx1">
                    <a:lumMod val="50000"/>
                    <a:lumOff val="50000"/>
                  </a:schemeClr>
                </a:solidFill>
                <a:latin typeface="Consolas" panose="020B0609020204030204" pitchFamily="49" charset="0"/>
                <a:cs typeface="Consolas" panose="020B0609020204030204" pitchFamily="49" charset="0"/>
              </a:rPr>
              <a:t>{</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vec3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vert_pos</a:t>
            </a:r>
            <a:r>
              <a:rPr lang="en-US" sz="1600" dirty="0">
                <a:solidFill>
                  <a:schemeClr val="tx1">
                    <a:lumMod val="50000"/>
                    <a:lumOff val="50000"/>
                  </a:schemeClr>
                </a:solidFill>
                <a:latin typeface="Consolas" panose="020B0609020204030204" pitchFamily="49" charset="0"/>
                <a:cs typeface="Consolas" panose="020B0609020204030204" pitchFamily="49" charset="0"/>
              </a:rPr>
              <a:t>;</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endParaRPr lang="en-US" sz="1600" dirty="0">
              <a:solidFill>
                <a:schemeClr val="tx1">
                  <a:lumMod val="50000"/>
                  <a:lumOff val="50000"/>
                </a:schemeClr>
              </a:solidFill>
              <a:latin typeface="Consolas" panose="020B0609020204030204" pitchFamily="49" charset="0"/>
              <a:cs typeface="Consolas" panose="020B0609020204030204" pitchFamily="49" charset="0"/>
            </a:endParaRPr>
          </a:p>
          <a:p>
            <a:r>
              <a:rPr lang="en-US" sz="1600" dirty="0">
                <a:solidFill>
                  <a:schemeClr val="tx1">
                    <a:lumMod val="50000"/>
                    <a:lumOff val="50000"/>
                  </a:schemeClr>
                </a:solidFill>
                <a:latin typeface="Consolas" panose="020B0609020204030204" pitchFamily="49" charset="0"/>
                <a:cs typeface="Consolas" panose="020B0609020204030204" pitchFamily="49" charset="0"/>
              </a:rPr>
              <a:t>    mat4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viewProjectionMatrix</a:t>
            </a:r>
            <a:r>
              <a:rPr lang="en-US" sz="1600" dirty="0">
                <a:solidFill>
                  <a:schemeClr val="tx1">
                    <a:lumMod val="50000"/>
                    <a:lumOff val="50000"/>
                  </a:schemeClr>
                </a:solidFill>
                <a:latin typeface="Consolas" panose="020B0609020204030204" pitchFamily="49" charset="0"/>
                <a:cs typeface="Consolas" panose="020B0609020204030204" pitchFamily="49" charset="0"/>
              </a:rPr>
              <a:t>;</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vec4 position =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modelMatrix</a:t>
            </a:r>
            <a:r>
              <a:rPr lang="en-US" sz="1600" dirty="0">
                <a:solidFill>
                  <a:schemeClr val="tx1">
                    <a:lumMod val="50000"/>
                    <a:lumOff val="50000"/>
                  </a:schemeClr>
                </a:solidFill>
                <a:latin typeface="Consolas" panose="020B0609020204030204" pitchFamily="49" charset="0"/>
                <a:cs typeface="Consolas" panose="020B0609020204030204" pitchFamily="49" charset="0"/>
              </a:rPr>
              <a:t> * vec4(</a:t>
            </a:r>
            <a:r>
              <a:rPr lang="en-US" sz="1600" dirty="0" err="1">
                <a:solidFill>
                  <a:schemeClr val="tx1">
                    <a:lumMod val="50000"/>
                    <a:lumOff val="50000"/>
                  </a:schemeClr>
                </a:solidFill>
                <a:latin typeface="Consolas" panose="020B0609020204030204" pitchFamily="49" charset="0"/>
                <a:cs typeface="Consolas" panose="020B0609020204030204" pitchFamily="49" charset="0"/>
              </a:rPr>
              <a:t>vert_pos</a:t>
            </a:r>
            <a:r>
              <a:rPr lang="en-US" sz="1600" dirty="0">
                <a:solidFill>
                  <a:schemeClr val="tx1">
                    <a:lumMod val="50000"/>
                    <a:lumOff val="50000"/>
                  </a:schemeClr>
                </a:solidFill>
                <a:latin typeface="Consolas" panose="020B0609020204030204" pitchFamily="49" charset="0"/>
                <a:cs typeface="Consolas" panose="020B0609020204030204" pitchFamily="49" charset="0"/>
              </a:rPr>
              <a:t>, 1.0);</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vec4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projCoord</a:t>
            </a:r>
            <a:r>
              <a:rPr lang="en-US" sz="1600" dirty="0">
                <a:solidFill>
                  <a:schemeClr val="tx1">
                    <a:lumMod val="50000"/>
                    <a:lumOff val="50000"/>
                  </a:schemeClr>
                </a:solidFill>
                <a:latin typeface="Consolas" panose="020B0609020204030204" pitchFamily="49" charset="0"/>
                <a:cs typeface="Consolas" panose="020B0609020204030204" pitchFamily="49" charset="0"/>
              </a:rPr>
              <a:t> =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viewProjectionMatrix</a:t>
            </a:r>
            <a:r>
              <a:rPr lang="en-US" sz="1600" dirty="0">
                <a:solidFill>
                  <a:schemeClr val="tx1">
                    <a:lumMod val="50000"/>
                    <a:lumOff val="50000"/>
                  </a:schemeClr>
                </a:solidFill>
                <a:latin typeface="Consolas" panose="020B0609020204030204" pitchFamily="49" charset="0"/>
                <a:cs typeface="Consolas" panose="020B0609020204030204" pitchFamily="49" charset="0"/>
              </a:rPr>
              <a:t> * position;</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vec3 albedo = texture(</a:t>
            </a:r>
            <a:r>
              <a:rPr lang="en-US" sz="1600" dirty="0" err="1">
                <a:solidFill>
                  <a:schemeClr val="tx1">
                    <a:lumMod val="50000"/>
                    <a:lumOff val="50000"/>
                  </a:schemeClr>
                </a:solidFill>
                <a:latin typeface="Consolas" panose="020B0609020204030204" pitchFamily="49" charset="0"/>
                <a:cs typeface="Consolas" panose="020B0609020204030204" pitchFamily="49" charset="0"/>
              </a:rPr>
              <a:t>ground_pebble_map</a:t>
            </a:r>
            <a:r>
              <a:rPr lang="en-US" sz="1600" dirty="0">
                <a:solidFill>
                  <a:schemeClr val="tx1">
                    <a:lumMod val="50000"/>
                    <a:lumOff val="50000"/>
                  </a:schemeClr>
                </a:solidFill>
                <a:latin typeface="Consolas" panose="020B0609020204030204" pitchFamily="49" charset="0"/>
                <a:cs typeface="Consolas" panose="020B0609020204030204" pitchFamily="49" charset="0"/>
              </a:rPr>
              <a:t>,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uv</a:t>
            </a:r>
            <a:r>
              <a:rPr lang="en-US" sz="1600" dirty="0">
                <a:solidFill>
                  <a:schemeClr val="tx1">
                    <a:lumMod val="50000"/>
                    <a:lumOff val="50000"/>
                  </a:schemeClr>
                </a:solidFill>
                <a:latin typeface="Consolas" panose="020B0609020204030204" pitchFamily="49" charset="0"/>
                <a:cs typeface="Consolas" panose="020B0609020204030204" pitchFamily="49" charset="0"/>
              </a:rPr>
              <a:t>).xyz;</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vec3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normalTex</a:t>
            </a:r>
            <a:r>
              <a:rPr lang="en-US" sz="1600" dirty="0">
                <a:solidFill>
                  <a:schemeClr val="tx1">
                    <a:lumMod val="50000"/>
                    <a:lumOff val="50000"/>
                  </a:schemeClr>
                </a:solidFill>
                <a:latin typeface="Consolas" panose="020B0609020204030204" pitchFamily="49" charset="0"/>
                <a:cs typeface="Consolas" panose="020B0609020204030204" pitchFamily="49" charset="0"/>
              </a:rPr>
              <a:t> = (texture(</a:t>
            </a:r>
            <a:r>
              <a:rPr lang="en-US" sz="1600" dirty="0" err="1">
                <a:solidFill>
                  <a:schemeClr val="tx1">
                    <a:lumMod val="50000"/>
                    <a:lumOff val="50000"/>
                  </a:schemeClr>
                </a:solidFill>
                <a:latin typeface="Consolas" panose="020B0609020204030204" pitchFamily="49" charset="0"/>
                <a:cs typeface="Consolas" panose="020B0609020204030204" pitchFamily="49" charset="0"/>
              </a:rPr>
              <a:t>ground_pebble_Nmap</a:t>
            </a:r>
            <a:r>
              <a:rPr lang="en-US" sz="1600" dirty="0">
                <a:solidFill>
                  <a:schemeClr val="tx1">
                    <a:lumMod val="50000"/>
                    <a:lumOff val="50000"/>
                  </a:schemeClr>
                </a:solidFill>
                <a:latin typeface="Consolas" panose="020B0609020204030204" pitchFamily="49" charset="0"/>
                <a:cs typeface="Consolas" panose="020B0609020204030204" pitchFamily="49" charset="0"/>
              </a:rPr>
              <a:t>,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uv</a:t>
            </a:r>
            <a:r>
              <a:rPr lang="en-US" sz="1600" dirty="0">
                <a:solidFill>
                  <a:schemeClr val="tx1">
                    <a:lumMod val="50000"/>
                    <a:lumOff val="50000"/>
                  </a:schemeClr>
                </a:solidFill>
                <a:latin typeface="Consolas" panose="020B0609020204030204" pitchFamily="49" charset="0"/>
                <a:cs typeface="Consolas" panose="020B0609020204030204" pitchFamily="49" charset="0"/>
              </a:rPr>
              <a:t>).xyz - 0.5) * 2.0;</a:t>
            </a:r>
          </a:p>
          <a:p>
            <a:endParaRPr lang="en-US" sz="1600" dirty="0">
              <a:solidFill>
                <a:schemeClr val="tx1">
                  <a:lumMod val="50000"/>
                  <a:lumOff val="50000"/>
                </a:schemeClr>
              </a:solidFill>
              <a:latin typeface="Consolas" panose="020B0609020204030204" pitchFamily="49" charset="0"/>
              <a:cs typeface="Consolas" panose="020B0609020204030204" pitchFamily="49" charset="0"/>
            </a:endParaRP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vec3 normal = normalize(</a:t>
            </a:r>
            <a:r>
              <a:rPr lang="en-US" sz="1600" dirty="0" err="1">
                <a:solidFill>
                  <a:schemeClr val="tx1">
                    <a:lumMod val="50000"/>
                    <a:lumOff val="50000"/>
                  </a:schemeClr>
                </a:solidFill>
                <a:latin typeface="Consolas" panose="020B0609020204030204" pitchFamily="49" charset="0"/>
                <a:cs typeface="Consolas" panose="020B0609020204030204" pitchFamily="49" charset="0"/>
              </a:rPr>
              <a:t>normalTex.x</a:t>
            </a:r>
            <a:r>
              <a:rPr lang="en-US" sz="1600" dirty="0">
                <a:solidFill>
                  <a:schemeClr val="tx1">
                    <a:lumMod val="50000"/>
                    <a:lumOff val="50000"/>
                  </a:schemeClr>
                </a:solidFill>
                <a:latin typeface="Consolas" panose="020B0609020204030204" pitchFamily="49" charset="0"/>
                <a:cs typeface="Consolas" panose="020B0609020204030204" pitchFamily="49" charset="0"/>
              </a:rPr>
              <a:t> *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vTangent</a:t>
            </a:r>
            <a:r>
              <a:rPr lang="en-US" sz="1600" dirty="0">
                <a:solidFill>
                  <a:schemeClr val="tx1">
                    <a:lumMod val="50000"/>
                    <a:lumOff val="50000"/>
                  </a:schemeClr>
                </a:solidFill>
                <a:latin typeface="Consolas" panose="020B0609020204030204" pitchFamily="49" charset="0"/>
                <a:cs typeface="Consolas" panose="020B0609020204030204" pitchFamily="49" charset="0"/>
              </a:rPr>
              <a:t> +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float highlight =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ComputeHighlightPhong</a:t>
            </a:r>
            <a:r>
              <a:rPr lang="en-US" sz="1600" dirty="0">
                <a:solidFill>
                  <a:schemeClr val="tx1">
                    <a:lumMod val="50000"/>
                    <a:lumOff val="50000"/>
                  </a:schemeClr>
                </a:solidFill>
                <a:latin typeface="Consolas" panose="020B0609020204030204" pitchFamily="49" charset="0"/>
                <a:cs typeface="Consolas" panose="020B0609020204030204" pitchFamily="49" charset="0"/>
              </a:rPr>
              <a:t>(</a:t>
            </a:r>
            <a:r>
              <a:rPr lang="en-US" sz="1600" dirty="0" err="1">
                <a:solidFill>
                  <a:schemeClr val="tx1">
                    <a:lumMod val="50000"/>
                    <a:lumOff val="50000"/>
                  </a:schemeClr>
                </a:solidFill>
                <a:latin typeface="Consolas" panose="020B0609020204030204" pitchFamily="49" charset="0"/>
                <a:cs typeface="Consolas" panose="020B0609020204030204" pitchFamily="49" charset="0"/>
              </a:rPr>
              <a:t>lightDir</a:t>
            </a:r>
            <a:r>
              <a:rPr lang="en-US" sz="1600" dirty="0">
                <a:solidFill>
                  <a:schemeClr val="tx1">
                    <a:lumMod val="50000"/>
                    <a:lumOff val="50000"/>
                  </a:schemeClr>
                </a:solidFill>
                <a:latin typeface="Consolas" panose="020B0609020204030204" pitchFamily="49" charset="0"/>
                <a:cs typeface="Consolas" panose="020B0609020204030204" pitchFamily="49" charset="0"/>
              </a:rPr>
              <a:t>, normal, view, roughness, specular, metallic);</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out vec4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outputColor</a:t>
            </a:r>
            <a:r>
              <a:rPr lang="en-US" sz="1600" dirty="0">
                <a:solidFill>
                  <a:schemeClr val="tx1">
                    <a:lumMod val="50000"/>
                    <a:lumOff val="50000"/>
                  </a:schemeClr>
                </a:solidFill>
                <a:latin typeface="Consolas" panose="020B0609020204030204" pitchFamily="49" charset="0"/>
                <a:cs typeface="Consolas" panose="020B0609020204030204" pitchFamily="49" charset="0"/>
              </a:rPr>
              <a:t> = vec4(</a:t>
            </a:r>
            <a:r>
              <a:rPr lang="en-US" sz="1600" dirty="0" err="1">
                <a:solidFill>
                  <a:schemeClr val="tx1">
                    <a:lumMod val="50000"/>
                    <a:lumOff val="50000"/>
                  </a:schemeClr>
                </a:solidFill>
                <a:latin typeface="Consolas" panose="020B0609020204030204" pitchFamily="49" charset="0"/>
                <a:cs typeface="Consolas" panose="020B0609020204030204" pitchFamily="49" charset="0"/>
              </a:rPr>
              <a:t>lightColor</a:t>
            </a:r>
            <a:r>
              <a:rPr lang="en-US" sz="1600" dirty="0">
                <a:solidFill>
                  <a:schemeClr val="tx1">
                    <a:lumMod val="50000"/>
                    <a:lumOff val="50000"/>
                  </a:schemeClr>
                </a:solidFill>
                <a:latin typeface="Consolas" panose="020B0609020204030204" pitchFamily="49" charset="0"/>
                <a:cs typeface="Consolas" panose="020B0609020204030204" pitchFamily="49" charset="0"/>
              </a:rPr>
              <a:t> * (lambert + highlight), 1.0);</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a:t>
            </a:r>
          </a:p>
        </p:txBody>
      </p:sp>
      <p:sp>
        <p:nvSpPr>
          <p:cNvPr id="5" name="Title 4"/>
          <p:cNvSpPr>
            <a:spLocks noGrp="1"/>
          </p:cNvSpPr>
          <p:nvPr/>
        </p:nvSpPr>
        <p:spPr>
          <a:xfrm>
            <a:off x="423901" y="84876"/>
            <a:ext cx="10996574"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A Shader is a data flow graph of components</a:t>
            </a:r>
          </a:p>
        </p:txBody>
      </p:sp>
      <p:sp>
        <p:nvSpPr>
          <p:cNvPr id="4" name="Rectangle 3"/>
          <p:cNvSpPr/>
          <p:nvPr/>
        </p:nvSpPr>
        <p:spPr>
          <a:xfrm>
            <a:off x="937846" y="1774092"/>
            <a:ext cx="1531816" cy="320431"/>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846" y="2516249"/>
            <a:ext cx="2891692" cy="320431"/>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4739" y="3258406"/>
            <a:ext cx="1524000"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84738" y="3529019"/>
            <a:ext cx="1609969"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7846" y="4210615"/>
            <a:ext cx="1391139"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7845" y="4493714"/>
            <a:ext cx="1609969"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26122" y="4977009"/>
            <a:ext cx="1402863"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26121" y="5231045"/>
            <a:ext cx="1842409"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38031" y="5957334"/>
            <a:ext cx="1852246"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352953" y="1277883"/>
            <a:ext cx="6791464" cy="4950063"/>
          </a:xfrm>
          <a:prstGeom prst="rect">
            <a:avLst/>
          </a:prstGeom>
          <a:solidFill>
            <a:schemeClr val="tx1">
              <a:lumMod val="85000"/>
              <a:lumOff val="15000"/>
            </a:schemeClr>
          </a:solidFill>
          <a:ln>
            <a:solidFill>
              <a:schemeClr val="bg1">
                <a:lumMod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p:cNvSpPr/>
          <p:nvPr/>
        </p:nvSpPr>
        <p:spPr>
          <a:xfrm>
            <a:off x="3924000"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060298" y="1627200"/>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4663478" y="2562771"/>
            <a:ext cx="146758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4775733" y="3565970"/>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2" name="Rectangle 21"/>
          <p:cNvSpPr/>
          <p:nvPr/>
        </p:nvSpPr>
        <p:spPr>
          <a:xfrm>
            <a:off x="8382529" y="3577663"/>
            <a:ext cx="1300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23" name="Rectangle 22"/>
          <p:cNvSpPr/>
          <p:nvPr/>
        </p:nvSpPr>
        <p:spPr>
          <a:xfrm>
            <a:off x="6734278" y="2584710"/>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4" name="Rectangle 23"/>
          <p:cNvSpPr/>
          <p:nvPr/>
        </p:nvSpPr>
        <p:spPr>
          <a:xfrm>
            <a:off x="6718802" y="3577663"/>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25" name="Rectangle 24"/>
          <p:cNvSpPr/>
          <p:nvPr/>
        </p:nvSpPr>
        <p:spPr>
          <a:xfrm>
            <a:off x="6734278" y="451415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7757605" y="553116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90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Components need to be evaluated in some shading stages</a:t>
            </a:r>
          </a:p>
        </p:txBody>
      </p:sp>
      <p:sp>
        <p:nvSpPr>
          <p:cNvPr id="3" name="Rectangle 2"/>
          <p:cNvSpPr/>
          <p:nvPr/>
        </p:nvSpPr>
        <p:spPr>
          <a:xfrm>
            <a:off x="3924000"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060298" y="1627200"/>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4663478" y="2562771"/>
            <a:ext cx="146758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4775733" y="3565970"/>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2" name="Rectangle 21"/>
          <p:cNvSpPr/>
          <p:nvPr/>
        </p:nvSpPr>
        <p:spPr>
          <a:xfrm>
            <a:off x="8382529" y="3577663"/>
            <a:ext cx="1300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23" name="Rectangle 22"/>
          <p:cNvSpPr/>
          <p:nvPr/>
        </p:nvSpPr>
        <p:spPr>
          <a:xfrm>
            <a:off x="6734278" y="2584710"/>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4" name="Rectangle 23"/>
          <p:cNvSpPr/>
          <p:nvPr/>
        </p:nvSpPr>
        <p:spPr>
          <a:xfrm>
            <a:off x="6718802" y="3577663"/>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25" name="Rectangle 24"/>
          <p:cNvSpPr/>
          <p:nvPr/>
        </p:nvSpPr>
        <p:spPr>
          <a:xfrm>
            <a:off x="6734278" y="451415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7757605" y="553116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755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nvSpPr>
        <p:spPr>
          <a:xfrm>
            <a:off x="315928" y="30383"/>
            <a:ext cx="11690802"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Compiler needs to know what stages are available</a:t>
            </a:r>
          </a:p>
        </p:txBody>
      </p:sp>
      <p:sp>
        <p:nvSpPr>
          <p:cNvPr id="3" name="Rectangle 2"/>
          <p:cNvSpPr/>
          <p:nvPr/>
        </p:nvSpPr>
        <p:spPr>
          <a:xfrm>
            <a:off x="315928"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1789196" y="1641485"/>
            <a:ext cx="232223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1055406" y="2584710"/>
            <a:ext cx="1112059"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1003023" y="3557073"/>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2" name="Rectangle 21"/>
          <p:cNvSpPr/>
          <p:nvPr/>
        </p:nvSpPr>
        <p:spPr>
          <a:xfrm>
            <a:off x="3861600" y="3601971"/>
            <a:ext cx="954178"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23" name="Rectangle 22"/>
          <p:cNvSpPr/>
          <p:nvPr/>
        </p:nvSpPr>
        <p:spPr>
          <a:xfrm>
            <a:off x="2528709" y="235104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4" name="Rectangle 23"/>
          <p:cNvSpPr/>
          <p:nvPr/>
        </p:nvSpPr>
        <p:spPr>
          <a:xfrm>
            <a:off x="2663212" y="3334382"/>
            <a:ext cx="107309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25" name="Rectangle 24"/>
          <p:cNvSpPr/>
          <p:nvPr/>
        </p:nvSpPr>
        <p:spPr>
          <a:xfrm>
            <a:off x="2318472" y="4341714"/>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2866579" y="538458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1003023"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101563" y="2245840"/>
            <a:ext cx="310549" cy="21792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624558" y="3124728"/>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170208" y="2869674"/>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231806" y="3895370"/>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042393" y="4144798"/>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07017" y="4945346"/>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191755" y="3133625"/>
            <a:ext cx="355818" cy="112646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132466" y="1487907"/>
            <a:ext cx="3408539" cy="1073732"/>
            <a:chOff x="5132466" y="1487907"/>
            <a:chExt cx="3408539" cy="1073732"/>
          </a:xfrm>
        </p:grpSpPr>
        <p:sp>
          <p:nvSpPr>
            <p:cNvPr id="27" name="Rectangle 26"/>
            <p:cNvSpPr/>
            <p:nvPr/>
          </p:nvSpPr>
          <p:spPr>
            <a:xfrm>
              <a:off x="5253092" y="1933994"/>
              <a:ext cx="1149698" cy="624448"/>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vertex shading</a:t>
              </a:r>
            </a:p>
          </p:txBody>
        </p:sp>
        <p:sp>
          <p:nvSpPr>
            <p:cNvPr id="29" name="Rectangle 28"/>
            <p:cNvSpPr/>
            <p:nvPr/>
          </p:nvSpPr>
          <p:spPr>
            <a:xfrm>
              <a:off x="7226990" y="1924051"/>
              <a:ext cx="1314015" cy="637588"/>
            </a:xfrm>
            <a:prstGeom prst="rect">
              <a:avLst/>
            </a:prstGeom>
            <a:solidFill>
              <a:schemeClr val="bg1">
                <a:lumMod val="85000"/>
              </a:schemeClr>
            </a:solidFill>
            <a:ln>
              <a:solidFill>
                <a:schemeClr val="bg1">
                  <a:lumMod val="9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fragment shading</a:t>
              </a:r>
            </a:p>
          </p:txBody>
        </p:sp>
        <p:cxnSp>
          <p:nvCxnSpPr>
            <p:cNvPr id="35" name="Straight Arrow Connector 34"/>
            <p:cNvCxnSpPr/>
            <p:nvPr/>
          </p:nvCxnSpPr>
          <p:spPr>
            <a:xfrm>
              <a:off x="6575873" y="2208063"/>
              <a:ext cx="436804" cy="0"/>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132466" y="1487907"/>
              <a:ext cx="2341347" cy="369332"/>
            </a:xfrm>
            <a:prstGeom prst="rect">
              <a:avLst/>
            </a:prstGeom>
            <a:noFill/>
          </p:spPr>
          <p:txBody>
            <a:bodyPr wrap="none" rtlCol="0">
              <a:spAutoFit/>
            </a:bodyPr>
            <a:lstStyle/>
            <a:p>
              <a:r>
                <a:rPr lang="en-US" b="1" dirty="0">
                  <a:solidFill>
                    <a:schemeClr val="bg1"/>
                  </a:solidFill>
                </a:rPr>
                <a:t>Single-Pass Pipeline</a:t>
              </a:r>
            </a:p>
          </p:txBody>
        </p:sp>
      </p:grpSp>
      <p:grpSp>
        <p:nvGrpSpPr>
          <p:cNvPr id="11" name="Group 10"/>
          <p:cNvGrpSpPr/>
          <p:nvPr/>
        </p:nvGrpSpPr>
        <p:grpSpPr>
          <a:xfrm>
            <a:off x="5116681" y="3003957"/>
            <a:ext cx="6693894" cy="1196027"/>
            <a:chOff x="5132466" y="3388038"/>
            <a:chExt cx="6693894" cy="1196027"/>
          </a:xfrm>
        </p:grpSpPr>
        <p:sp>
          <p:nvSpPr>
            <p:cNvPr id="44" name="TextBox 43"/>
            <p:cNvSpPr txBox="1"/>
            <p:nvPr/>
          </p:nvSpPr>
          <p:spPr>
            <a:xfrm>
              <a:off x="5132466" y="3388038"/>
              <a:ext cx="2894447" cy="369332"/>
            </a:xfrm>
            <a:prstGeom prst="rect">
              <a:avLst/>
            </a:prstGeom>
            <a:noFill/>
          </p:spPr>
          <p:txBody>
            <a:bodyPr wrap="none" rtlCol="0">
              <a:spAutoFit/>
            </a:bodyPr>
            <a:lstStyle/>
            <a:p>
              <a:r>
                <a:rPr lang="en-US" b="1" dirty="0">
                  <a:solidFill>
                    <a:schemeClr val="bg1"/>
                  </a:solidFill>
                </a:rPr>
                <a:t>Multi-resolution pipeline</a:t>
              </a:r>
            </a:p>
          </p:txBody>
        </p:sp>
        <p:grpSp>
          <p:nvGrpSpPr>
            <p:cNvPr id="10" name="Group 9"/>
            <p:cNvGrpSpPr/>
            <p:nvPr/>
          </p:nvGrpSpPr>
          <p:grpSpPr>
            <a:xfrm>
              <a:off x="5253092" y="3926709"/>
              <a:ext cx="6573268" cy="657356"/>
              <a:chOff x="5253092" y="3926709"/>
              <a:chExt cx="6573268" cy="657356"/>
            </a:xfrm>
          </p:grpSpPr>
          <p:sp>
            <p:nvSpPr>
              <p:cNvPr id="37" name="Rectangle 36"/>
              <p:cNvSpPr/>
              <p:nvPr/>
            </p:nvSpPr>
            <p:spPr>
              <a:xfrm>
                <a:off x="5253092" y="3963977"/>
                <a:ext cx="1276698" cy="609600"/>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vertex shading 0</a:t>
                </a:r>
              </a:p>
            </p:txBody>
          </p:sp>
          <p:sp>
            <p:nvSpPr>
              <p:cNvPr id="38" name="Rectangle 37"/>
              <p:cNvSpPr/>
              <p:nvPr/>
            </p:nvSpPr>
            <p:spPr>
              <a:xfrm>
                <a:off x="7059374" y="3974465"/>
                <a:ext cx="1262256" cy="609600"/>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fragment shading 0</a:t>
                </a:r>
              </a:p>
            </p:txBody>
          </p:sp>
          <p:cxnSp>
            <p:nvCxnSpPr>
              <p:cNvPr id="41" name="Straight Arrow Connector 40"/>
              <p:cNvCxnSpPr/>
              <p:nvPr/>
            </p:nvCxnSpPr>
            <p:spPr>
              <a:xfrm>
                <a:off x="6600987" y="4253979"/>
                <a:ext cx="386576"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8811597" y="3949129"/>
                <a:ext cx="1245995" cy="624448"/>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vertex shading 1</a:t>
                </a:r>
              </a:p>
            </p:txBody>
          </p:sp>
          <p:sp>
            <p:nvSpPr>
              <p:cNvPr id="46" name="Rectangle 45"/>
              <p:cNvSpPr/>
              <p:nvPr/>
            </p:nvSpPr>
            <p:spPr>
              <a:xfrm>
                <a:off x="10612040" y="3926709"/>
                <a:ext cx="1214320" cy="637588"/>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fragment shading 1</a:t>
                </a:r>
              </a:p>
            </p:txBody>
          </p:sp>
          <p:cxnSp>
            <p:nvCxnSpPr>
              <p:cNvPr id="47" name="Straight Arrow Connector 46"/>
              <p:cNvCxnSpPr/>
              <p:nvPr/>
            </p:nvCxnSpPr>
            <p:spPr>
              <a:xfrm>
                <a:off x="10122588" y="4211646"/>
                <a:ext cx="436804" cy="0"/>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373326" y="4245503"/>
                <a:ext cx="386576"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5006340" y="1487907"/>
            <a:ext cx="0" cy="4638573"/>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194058" y="4610947"/>
            <a:ext cx="5610421" cy="1192963"/>
            <a:chOff x="5132466" y="3388038"/>
            <a:chExt cx="5610421" cy="1192963"/>
          </a:xfrm>
        </p:grpSpPr>
        <p:sp>
          <p:nvSpPr>
            <p:cNvPr id="40" name="TextBox 39"/>
            <p:cNvSpPr txBox="1"/>
            <p:nvPr/>
          </p:nvSpPr>
          <p:spPr>
            <a:xfrm>
              <a:off x="5132466" y="3388038"/>
              <a:ext cx="2998065" cy="369332"/>
            </a:xfrm>
            <a:prstGeom prst="rect">
              <a:avLst/>
            </a:prstGeom>
            <a:noFill/>
          </p:spPr>
          <p:txBody>
            <a:bodyPr wrap="none" rtlCol="0">
              <a:spAutoFit/>
            </a:bodyPr>
            <a:lstStyle/>
            <a:p>
              <a:r>
                <a:rPr lang="en-US" b="1" dirty="0">
                  <a:solidFill>
                    <a:schemeClr val="bg1"/>
                  </a:solidFill>
                </a:rPr>
                <a:t>Terrain rendering pipeline</a:t>
              </a:r>
            </a:p>
          </p:txBody>
        </p:sp>
        <p:grpSp>
          <p:nvGrpSpPr>
            <p:cNvPr id="42" name="Group 41"/>
            <p:cNvGrpSpPr/>
            <p:nvPr/>
          </p:nvGrpSpPr>
          <p:grpSpPr>
            <a:xfrm>
              <a:off x="5253092" y="3935989"/>
              <a:ext cx="5489795" cy="645012"/>
              <a:chOff x="5253092" y="3935989"/>
              <a:chExt cx="5489795" cy="645012"/>
            </a:xfrm>
          </p:grpSpPr>
          <p:sp>
            <p:nvSpPr>
              <p:cNvPr id="43" name="Rectangle 42"/>
              <p:cNvSpPr/>
              <p:nvPr/>
            </p:nvSpPr>
            <p:spPr>
              <a:xfrm>
                <a:off x="5253092" y="3963977"/>
                <a:ext cx="1276698" cy="609600"/>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compute shader</a:t>
                </a:r>
              </a:p>
            </p:txBody>
          </p:sp>
          <p:cxnSp>
            <p:nvCxnSpPr>
              <p:cNvPr id="50" name="Straight Arrow Connector 49"/>
              <p:cNvCxnSpPr/>
              <p:nvPr/>
            </p:nvCxnSpPr>
            <p:spPr>
              <a:xfrm>
                <a:off x="6732683" y="4253083"/>
                <a:ext cx="386576"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354057" y="3956553"/>
                <a:ext cx="1245995" cy="624448"/>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vertex shading 1</a:t>
                </a:r>
              </a:p>
            </p:txBody>
          </p:sp>
          <p:sp>
            <p:nvSpPr>
              <p:cNvPr id="52" name="Rectangle 51"/>
              <p:cNvSpPr/>
              <p:nvPr/>
            </p:nvSpPr>
            <p:spPr>
              <a:xfrm>
                <a:off x="9528567" y="3935989"/>
                <a:ext cx="1214320" cy="637588"/>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fragment shading 1</a:t>
                </a:r>
              </a:p>
            </p:txBody>
          </p:sp>
          <p:cxnSp>
            <p:nvCxnSpPr>
              <p:cNvPr id="53" name="Straight Arrow Connector 52"/>
              <p:cNvCxnSpPr/>
              <p:nvPr/>
            </p:nvCxnSpPr>
            <p:spPr>
              <a:xfrm>
                <a:off x="8832173" y="4236387"/>
                <a:ext cx="436804" cy="0"/>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740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0647" y="365125"/>
            <a:ext cx="11228293" cy="1060475"/>
          </a:xfrm>
        </p:spPr>
        <p:txBody>
          <a:bodyPr>
            <a:normAutofit/>
          </a:bodyPr>
          <a:lstStyle/>
          <a:p>
            <a:r>
              <a:rPr lang="en-US" dirty="0"/>
              <a:t>Pipeline Definition</a:t>
            </a:r>
          </a:p>
        </p:txBody>
      </p:sp>
      <p:sp>
        <p:nvSpPr>
          <p:cNvPr id="12" name="Rectangle 11"/>
          <p:cNvSpPr/>
          <p:nvPr/>
        </p:nvSpPr>
        <p:spPr>
          <a:xfrm>
            <a:off x="4489102" y="3822980"/>
            <a:ext cx="1404000" cy="76257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vs</a:t>
            </a:r>
          </a:p>
        </p:txBody>
      </p:sp>
      <p:sp>
        <p:nvSpPr>
          <p:cNvPr id="13" name="Rectangle 12"/>
          <p:cNvSpPr/>
          <p:nvPr/>
        </p:nvSpPr>
        <p:spPr>
          <a:xfrm>
            <a:off x="6681897" y="3809840"/>
            <a:ext cx="1472400" cy="775710"/>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fs</a:t>
            </a:r>
          </a:p>
        </p:txBody>
      </p:sp>
      <p:sp>
        <p:nvSpPr>
          <p:cNvPr id="2" name="TextBox 1"/>
          <p:cNvSpPr txBox="1"/>
          <p:nvPr/>
        </p:nvSpPr>
        <p:spPr>
          <a:xfrm>
            <a:off x="2313297" y="1924480"/>
            <a:ext cx="8843255" cy="646331"/>
          </a:xfrm>
          <a:prstGeom prst="rect">
            <a:avLst/>
          </a:prstGeom>
          <a:noFill/>
        </p:spPr>
        <p:txBody>
          <a:bodyPr wrap="none" rtlCol="0">
            <a:spAutoFit/>
          </a:bodyPr>
          <a:lstStyle/>
          <a:p>
            <a:r>
              <a:rPr lang="en-US" sz="3600" b="1" dirty="0">
                <a:solidFill>
                  <a:schemeClr val="bg1"/>
                </a:solidFill>
              </a:rPr>
              <a:t>Worlds</a:t>
            </a:r>
            <a:r>
              <a:rPr lang="en-US" sz="3600" dirty="0">
                <a:solidFill>
                  <a:schemeClr val="bg1"/>
                </a:solidFill>
              </a:rPr>
              <a:t>: places where shader code can run</a:t>
            </a:r>
          </a:p>
        </p:txBody>
      </p:sp>
      <p:cxnSp>
        <p:nvCxnSpPr>
          <p:cNvPr id="6" name="Straight Arrow Connector 5"/>
          <p:cNvCxnSpPr/>
          <p:nvPr/>
        </p:nvCxnSpPr>
        <p:spPr>
          <a:xfrm flipH="1">
            <a:off x="4962502" y="2829015"/>
            <a:ext cx="457200" cy="45720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831780" y="2834820"/>
            <a:ext cx="506280" cy="451395"/>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23263" y="4171059"/>
            <a:ext cx="547034" cy="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313297" y="1930620"/>
            <a:ext cx="1722395" cy="646331"/>
          </a:xfrm>
          <a:prstGeom prst="rect">
            <a:avLst/>
          </a:prstGeom>
        </p:spPr>
        <p:txBody>
          <a:bodyPr wrap="none">
            <a:spAutoFit/>
          </a:bodyPr>
          <a:lstStyle/>
          <a:p>
            <a:r>
              <a:rPr lang="en-US" sz="3600" b="1" dirty="0">
                <a:solidFill>
                  <a:schemeClr val="accent1"/>
                </a:solidFill>
              </a:rPr>
              <a:t>Worlds</a:t>
            </a:r>
            <a:endParaRPr lang="en-US" sz="3600" dirty="0">
              <a:solidFill>
                <a:schemeClr val="accent1"/>
              </a:solidFill>
            </a:endParaRPr>
          </a:p>
        </p:txBody>
      </p:sp>
    </p:spTree>
    <p:extLst>
      <p:ext uri="{BB962C8B-B14F-4D97-AF65-F5344CB8AC3E}">
        <p14:creationId xmlns:p14="http://schemas.microsoft.com/office/powerpoint/2010/main" val="240694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0647" y="365125"/>
            <a:ext cx="11228293" cy="1060475"/>
          </a:xfrm>
        </p:spPr>
        <p:txBody>
          <a:bodyPr>
            <a:normAutofit/>
          </a:bodyPr>
          <a:lstStyle/>
          <a:p>
            <a:r>
              <a:rPr lang="en-US" dirty="0"/>
              <a:t>Defining a pipeline</a:t>
            </a:r>
          </a:p>
        </p:txBody>
      </p:sp>
      <p:cxnSp>
        <p:nvCxnSpPr>
          <p:cNvPr id="14" name="Straight Arrow Connector 13"/>
          <p:cNvCxnSpPr/>
          <p:nvPr/>
        </p:nvCxnSpPr>
        <p:spPr>
          <a:xfrm>
            <a:off x="6023263" y="4171059"/>
            <a:ext cx="547034" cy="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474970" y="3086382"/>
            <a:ext cx="2282400" cy="583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a:t>meshVertex</a:t>
            </a:r>
            <a:endParaRPr lang="en-US" sz="2400" dirty="0"/>
          </a:p>
        </p:txBody>
      </p:sp>
      <p:sp>
        <p:nvSpPr>
          <p:cNvPr id="15" name="Rectangle 14"/>
          <p:cNvSpPr/>
          <p:nvPr/>
        </p:nvSpPr>
        <p:spPr>
          <a:xfrm>
            <a:off x="1470196" y="2321705"/>
            <a:ext cx="2282400" cy="583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a:t>frameUniform</a:t>
            </a:r>
            <a:endParaRPr lang="en-US" sz="2400" dirty="0"/>
          </a:p>
        </p:txBody>
      </p:sp>
      <p:cxnSp>
        <p:nvCxnSpPr>
          <p:cNvPr id="16" name="Straight Connector 15"/>
          <p:cNvCxnSpPr/>
          <p:nvPr/>
        </p:nvCxnSpPr>
        <p:spPr>
          <a:xfrm>
            <a:off x="3856066" y="3377982"/>
            <a:ext cx="1238400"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856066" y="2539933"/>
            <a:ext cx="3456000"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353666" y="2532733"/>
            <a:ext cx="0" cy="12096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312066" y="2512483"/>
            <a:ext cx="0" cy="122985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094466" y="3350683"/>
            <a:ext cx="0" cy="39165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489102" y="3822980"/>
            <a:ext cx="1404000" cy="76257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vs</a:t>
            </a:r>
          </a:p>
        </p:txBody>
      </p:sp>
      <p:sp>
        <p:nvSpPr>
          <p:cNvPr id="18" name="Rectangle 17"/>
          <p:cNvSpPr/>
          <p:nvPr/>
        </p:nvSpPr>
        <p:spPr>
          <a:xfrm>
            <a:off x="6681897" y="3809840"/>
            <a:ext cx="1472400" cy="775710"/>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fs</a:t>
            </a:r>
          </a:p>
        </p:txBody>
      </p:sp>
      <p:sp>
        <p:nvSpPr>
          <p:cNvPr id="3" name="TextBox 2"/>
          <p:cNvSpPr txBox="1"/>
          <p:nvPr/>
        </p:nvSpPr>
        <p:spPr>
          <a:xfrm>
            <a:off x="1073696" y="4684033"/>
            <a:ext cx="2934778" cy="646331"/>
          </a:xfrm>
          <a:prstGeom prst="rect">
            <a:avLst/>
          </a:prstGeom>
          <a:noFill/>
        </p:spPr>
        <p:txBody>
          <a:bodyPr wrap="none" rtlCol="0">
            <a:spAutoFit/>
          </a:bodyPr>
          <a:lstStyle/>
          <a:p>
            <a:r>
              <a:rPr lang="en-US" sz="3600" b="1" dirty="0">
                <a:solidFill>
                  <a:schemeClr val="bg1"/>
                </a:solidFill>
              </a:rPr>
              <a:t>Input worlds</a:t>
            </a:r>
          </a:p>
        </p:txBody>
      </p:sp>
      <p:cxnSp>
        <p:nvCxnSpPr>
          <p:cNvPr id="19" name="Straight Arrow Connector 18"/>
          <p:cNvCxnSpPr/>
          <p:nvPr/>
        </p:nvCxnSpPr>
        <p:spPr>
          <a:xfrm flipV="1">
            <a:off x="2344454" y="3851060"/>
            <a:ext cx="10126" cy="714627"/>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95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 fill="hold"/>
                                        <p:tgtEl>
                                          <p:spTgt spid="3"/>
                                        </p:tgtEl>
                                        <p:attrNameLst>
                                          <p:attrName>style.color</p:attrName>
                                        </p:attrNameLst>
                                      </p:cBhvr>
                                      <p:to>
                                        <a:srgbClr val="FFCA0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multi-resolution rendering pipeline definition</a:t>
            </a:r>
          </a:p>
        </p:txBody>
      </p:sp>
      <p:sp>
        <p:nvSpPr>
          <p:cNvPr id="16" name="Rectangle 15"/>
          <p:cNvSpPr/>
          <p:nvPr/>
        </p:nvSpPr>
        <p:spPr>
          <a:xfrm>
            <a:off x="2406376" y="3582290"/>
            <a:ext cx="2253600" cy="609600"/>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bg1"/>
                </a:solidFill>
                <a:effectLst>
                  <a:outerShdw blurRad="38100" dist="19050" dir="2700000" algn="tl" rotWithShape="0">
                    <a:schemeClr val="dk1">
                      <a:alpha val="40000"/>
                    </a:schemeClr>
                  </a:outerShdw>
                </a:effectLst>
              </a:rPr>
              <a:t>lowResVS</a:t>
            </a:r>
            <a:endParaRPr lang="en-US" dirty="0">
              <a:ln w="0"/>
              <a:solidFill>
                <a:schemeClr val="bg1"/>
              </a:solidFill>
              <a:effectLst>
                <a:outerShdw blurRad="38100" dist="19050" dir="2700000" algn="tl" rotWithShape="0">
                  <a:schemeClr val="dk1">
                    <a:alpha val="40000"/>
                  </a:schemeClr>
                </a:outerShdw>
              </a:effectLst>
            </a:endParaRPr>
          </a:p>
        </p:txBody>
      </p:sp>
      <p:sp>
        <p:nvSpPr>
          <p:cNvPr id="17" name="Rectangle 16"/>
          <p:cNvSpPr/>
          <p:nvPr/>
        </p:nvSpPr>
        <p:spPr>
          <a:xfrm>
            <a:off x="5175275" y="3582290"/>
            <a:ext cx="2161923" cy="609600"/>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bg1"/>
                </a:solidFill>
                <a:effectLst>
                  <a:outerShdw blurRad="38100" dist="19050" dir="2700000" algn="tl" rotWithShape="0">
                    <a:schemeClr val="dk1">
                      <a:alpha val="40000"/>
                    </a:schemeClr>
                  </a:outerShdw>
                </a:effectLst>
              </a:rPr>
              <a:t>lowResFS</a:t>
            </a:r>
            <a:endParaRPr lang="en-US" dirty="0">
              <a:ln w="0"/>
              <a:solidFill>
                <a:schemeClr val="bg1"/>
              </a:solidFill>
              <a:effectLst>
                <a:outerShdw blurRad="38100" dist="19050" dir="2700000" algn="tl" rotWithShape="0">
                  <a:schemeClr val="dk1">
                    <a:alpha val="40000"/>
                  </a:schemeClr>
                </a:outerShdw>
              </a:effectLst>
            </a:endParaRPr>
          </a:p>
        </p:txBody>
      </p:sp>
      <p:sp>
        <p:nvSpPr>
          <p:cNvPr id="18" name="Rectangle 17"/>
          <p:cNvSpPr/>
          <p:nvPr/>
        </p:nvSpPr>
        <p:spPr>
          <a:xfrm>
            <a:off x="7852496" y="3582290"/>
            <a:ext cx="1376235" cy="609600"/>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vs</a:t>
            </a:r>
          </a:p>
        </p:txBody>
      </p:sp>
      <p:sp>
        <p:nvSpPr>
          <p:cNvPr id="19" name="Rectangle 18"/>
          <p:cNvSpPr/>
          <p:nvPr/>
        </p:nvSpPr>
        <p:spPr>
          <a:xfrm>
            <a:off x="9744030" y="3582290"/>
            <a:ext cx="1328978" cy="609600"/>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fs</a:t>
            </a:r>
          </a:p>
        </p:txBody>
      </p:sp>
      <p:sp>
        <p:nvSpPr>
          <p:cNvPr id="20" name="Rectangle 19"/>
          <p:cNvSpPr/>
          <p:nvPr/>
        </p:nvSpPr>
        <p:spPr>
          <a:xfrm>
            <a:off x="596230" y="2620540"/>
            <a:ext cx="2282400" cy="43790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meshVertex</a:t>
            </a:r>
            <a:endParaRPr lang="en-US" dirty="0"/>
          </a:p>
        </p:txBody>
      </p:sp>
      <p:sp>
        <p:nvSpPr>
          <p:cNvPr id="21" name="ViewUniform"/>
          <p:cNvSpPr/>
          <p:nvPr/>
        </p:nvSpPr>
        <p:spPr>
          <a:xfrm>
            <a:off x="596230" y="1985463"/>
            <a:ext cx="2282400" cy="43790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frameUniform</a:t>
            </a:r>
            <a:endParaRPr lang="en-US" dirty="0"/>
          </a:p>
        </p:txBody>
      </p:sp>
      <p:cxnSp>
        <p:nvCxnSpPr>
          <p:cNvPr id="22" name="Straight Arrow Connector 21"/>
          <p:cNvCxnSpPr/>
          <p:nvPr/>
        </p:nvCxnSpPr>
        <p:spPr>
          <a:xfrm>
            <a:off x="4711463" y="3868420"/>
            <a:ext cx="386576"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429778" y="3871640"/>
            <a:ext cx="386576"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281378" y="3868420"/>
            <a:ext cx="386576"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271200" y="4191890"/>
            <a:ext cx="0" cy="403923"/>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71200" y="4564800"/>
            <a:ext cx="4327200"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0598400" y="4191890"/>
            <a:ext cx="0" cy="403923"/>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52000" y="2203200"/>
            <a:ext cx="7545600"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80800" y="2858400"/>
            <a:ext cx="5421600"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402400" y="2828925"/>
            <a:ext cx="0" cy="612675"/>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3558000" y="2858400"/>
            <a:ext cx="0" cy="5832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932663" y="2203200"/>
            <a:ext cx="0" cy="12384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230663" y="2203200"/>
            <a:ext cx="0" cy="12384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679863" y="2203200"/>
            <a:ext cx="0" cy="12384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0497600" y="2171700"/>
            <a:ext cx="0" cy="12699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16200000">
            <a:off x="4710787" y="2521588"/>
            <a:ext cx="321999" cy="4930822"/>
          </a:xfrm>
          <a:prstGeom prst="leftBrace">
            <a:avLst>
              <a:gd name="adj1" fmla="val 192392"/>
              <a:gd name="adj2" fmla="val 53090"/>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16200000">
            <a:off x="9265611" y="3376742"/>
            <a:ext cx="322000" cy="3220514"/>
          </a:xfrm>
          <a:prstGeom prst="leftBrace">
            <a:avLst>
              <a:gd name="adj1" fmla="val 120626"/>
              <a:gd name="adj2" fmla="val 50000"/>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257681" y="5350815"/>
            <a:ext cx="1433919" cy="338554"/>
          </a:xfrm>
          <a:prstGeom prst="rect">
            <a:avLst/>
          </a:prstGeom>
          <a:noFill/>
        </p:spPr>
        <p:txBody>
          <a:bodyPr wrap="none" rtlCol="0">
            <a:spAutoFit/>
          </a:bodyPr>
          <a:lstStyle/>
          <a:p>
            <a:r>
              <a:rPr lang="en-US" sz="1600" dirty="0">
                <a:solidFill>
                  <a:schemeClr val="bg1"/>
                </a:solidFill>
              </a:rPr>
              <a:t>Render Pass 1</a:t>
            </a:r>
          </a:p>
        </p:txBody>
      </p:sp>
      <p:sp>
        <p:nvSpPr>
          <p:cNvPr id="27" name="TextBox 26"/>
          <p:cNvSpPr txBox="1"/>
          <p:nvPr/>
        </p:nvSpPr>
        <p:spPr>
          <a:xfrm>
            <a:off x="8682423" y="5333202"/>
            <a:ext cx="1433919" cy="338554"/>
          </a:xfrm>
          <a:prstGeom prst="rect">
            <a:avLst/>
          </a:prstGeom>
          <a:noFill/>
        </p:spPr>
        <p:txBody>
          <a:bodyPr wrap="none" rtlCol="0">
            <a:spAutoFit/>
          </a:bodyPr>
          <a:lstStyle/>
          <a:p>
            <a:r>
              <a:rPr lang="en-US" sz="1600" dirty="0">
                <a:solidFill>
                  <a:schemeClr val="bg1"/>
                </a:solidFill>
              </a:rPr>
              <a:t>Render Pass 2</a:t>
            </a:r>
          </a:p>
        </p:txBody>
      </p:sp>
    </p:spTree>
    <p:extLst>
      <p:ext uri="{BB962C8B-B14F-4D97-AF65-F5344CB8AC3E}">
        <p14:creationId xmlns:p14="http://schemas.microsoft.com/office/powerpoint/2010/main" val="157514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3" grpId="0" animBg="1"/>
      <p:bldP spid="33" grpId="0" animBg="1"/>
      <p:bldP spid="4"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7" name="Rectangle 6"/>
          <p:cNvSpPr/>
          <p:nvPr/>
        </p:nvSpPr>
        <p:spPr>
          <a:xfrm>
            <a:off x="3583258" y="1115122"/>
            <a:ext cx="4906537" cy="4445619"/>
          </a:xfrm>
          <a:prstGeom prst="rect">
            <a:avLst/>
          </a:prstGeom>
          <a:solidFill>
            <a:schemeClr val="dk1">
              <a:alpha val="57000"/>
            </a:schemeClr>
          </a:solidFill>
          <a:ln>
            <a:solidFill>
              <a:schemeClr val="bg2">
                <a:lumMod val="50000"/>
              </a:schemeClr>
            </a:solidFill>
          </a:ln>
          <a:effectLst>
            <a:outerShdw blurRad="381000" sx="105000" sy="105000" algn="ctr" rotWithShape="0">
              <a:prstClr val="black">
                <a:alpha val="59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4592403" y="2513556"/>
            <a:ext cx="2960689" cy="113661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Ray Marching Procedural Water Surface</a:t>
            </a:r>
          </a:p>
        </p:txBody>
      </p:sp>
      <p:sp>
        <p:nvSpPr>
          <p:cNvPr id="9" name="Rectangle 8"/>
          <p:cNvSpPr/>
          <p:nvPr/>
        </p:nvSpPr>
        <p:spPr>
          <a:xfrm>
            <a:off x="4592402" y="3769192"/>
            <a:ext cx="2960689" cy="8130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Evaluate surface appearance</a:t>
            </a:r>
          </a:p>
        </p:txBody>
      </p:sp>
      <p:sp>
        <p:nvSpPr>
          <p:cNvPr id="10" name="TextBox 9"/>
          <p:cNvSpPr txBox="1"/>
          <p:nvPr/>
        </p:nvSpPr>
        <p:spPr>
          <a:xfrm>
            <a:off x="4592402" y="1738456"/>
            <a:ext cx="2752548"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For every pixel on screen:</a:t>
            </a:r>
          </a:p>
        </p:txBody>
      </p:sp>
    </p:spTree>
    <p:extLst>
      <p:ext uri="{BB962C8B-B14F-4D97-AF65-F5344CB8AC3E}">
        <p14:creationId xmlns:p14="http://schemas.microsoft.com/office/powerpoint/2010/main" val="3330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054" y="4892499"/>
            <a:ext cx="11562080" cy="1325563"/>
          </a:xfrm>
        </p:spPr>
        <p:txBody>
          <a:bodyPr>
            <a:normAutofit/>
          </a:bodyPr>
          <a:lstStyle/>
          <a:p>
            <a:pPr algn="ctr"/>
            <a:r>
              <a:rPr lang="en-US" sz="3300" dirty="0"/>
              <a:t>Need to map shader components to pipeline worlds</a:t>
            </a:r>
          </a:p>
        </p:txBody>
      </p:sp>
      <p:grpSp>
        <p:nvGrpSpPr>
          <p:cNvPr id="70" name="Group 69"/>
          <p:cNvGrpSpPr/>
          <p:nvPr/>
        </p:nvGrpSpPr>
        <p:grpSpPr>
          <a:xfrm>
            <a:off x="1176239" y="1712694"/>
            <a:ext cx="3388434" cy="3095731"/>
            <a:chOff x="6915300" y="1855098"/>
            <a:chExt cx="4811548" cy="4395913"/>
          </a:xfrm>
        </p:grpSpPr>
        <p:cxnSp>
          <p:nvCxnSpPr>
            <p:cNvPr id="5" name="Straight Arrow Connector 4"/>
            <p:cNvCxnSpPr/>
            <p:nvPr/>
          </p:nvCxnSpPr>
          <p:spPr>
            <a:xfrm>
              <a:off x="9757660" y="4330251"/>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0828174" y="3862928"/>
              <a:ext cx="898674"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100" dirty="0"/>
                <a:t>albedo</a:t>
              </a:r>
            </a:p>
          </p:txBody>
        </p:sp>
        <p:cxnSp>
          <p:nvCxnSpPr>
            <p:cNvPr id="10" name="Straight Arrow Connector 9"/>
            <p:cNvCxnSpPr/>
            <p:nvPr/>
          </p:nvCxnSpPr>
          <p:spPr>
            <a:xfrm>
              <a:off x="8735861" y="3323134"/>
              <a:ext cx="652264" cy="127446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9504488" y="3830850"/>
              <a:ext cx="92550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100" dirty="0"/>
                <a:t>normal</a:t>
              </a:r>
            </a:p>
          </p:txBody>
        </p:sp>
        <p:sp>
          <p:nvSpPr>
            <p:cNvPr id="12" name="Rectangle 11"/>
            <p:cNvSpPr/>
            <p:nvPr/>
          </p:nvSpPr>
          <p:spPr>
            <a:xfrm>
              <a:off x="6915300" y="1855098"/>
              <a:ext cx="1053718"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100" dirty="0" err="1"/>
                <a:t>vert_pos</a:t>
              </a:r>
              <a:endParaRPr lang="en-US" sz="1100" dirty="0"/>
            </a:p>
          </p:txBody>
        </p:sp>
        <p:sp>
          <p:nvSpPr>
            <p:cNvPr id="13" name="Rectangle 12"/>
            <p:cNvSpPr/>
            <p:nvPr/>
          </p:nvSpPr>
          <p:spPr>
            <a:xfrm>
              <a:off x="9043866" y="1879722"/>
              <a:ext cx="231012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100" dirty="0" err="1"/>
                <a:t>viewProjectionMatrix</a:t>
              </a:r>
              <a:endParaRPr lang="en-US" sz="1100" dirty="0"/>
            </a:p>
          </p:txBody>
        </p:sp>
        <p:sp>
          <p:nvSpPr>
            <p:cNvPr id="14" name="Rectangle 13"/>
            <p:cNvSpPr/>
            <p:nvPr/>
          </p:nvSpPr>
          <p:spPr>
            <a:xfrm>
              <a:off x="7596792" y="2807104"/>
              <a:ext cx="1056389"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100" dirty="0"/>
                <a:t>position</a:t>
              </a:r>
            </a:p>
          </p:txBody>
        </p:sp>
        <p:sp>
          <p:nvSpPr>
            <p:cNvPr id="15" name="Rectangle 14"/>
            <p:cNvSpPr/>
            <p:nvPr/>
          </p:nvSpPr>
          <p:spPr>
            <a:xfrm>
              <a:off x="7521997" y="3830850"/>
              <a:ext cx="1234244"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100" dirty="0" err="1"/>
                <a:t>projCoord</a:t>
              </a:r>
              <a:endParaRPr lang="en-US" sz="1100" dirty="0"/>
            </a:p>
          </p:txBody>
        </p:sp>
        <p:sp>
          <p:nvSpPr>
            <p:cNvPr id="16" name="Rectangle 15"/>
            <p:cNvSpPr/>
            <p:nvPr/>
          </p:nvSpPr>
          <p:spPr>
            <a:xfrm>
              <a:off x="9265205" y="2855811"/>
              <a:ext cx="123833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100" dirty="0" err="1"/>
                <a:t>normalTex</a:t>
              </a:r>
              <a:endParaRPr lang="en-US" sz="1100" dirty="0"/>
            </a:p>
          </p:txBody>
        </p:sp>
        <p:sp>
          <p:nvSpPr>
            <p:cNvPr id="17" name="Rectangle 16"/>
            <p:cNvSpPr/>
            <p:nvPr/>
          </p:nvSpPr>
          <p:spPr>
            <a:xfrm>
              <a:off x="9388125" y="4743856"/>
              <a:ext cx="1099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100" dirty="0"/>
                <a:t>highlight</a:t>
              </a:r>
            </a:p>
          </p:txBody>
        </p:sp>
        <p:sp>
          <p:nvSpPr>
            <p:cNvPr id="18" name="Rectangle 17"/>
            <p:cNvSpPr/>
            <p:nvPr/>
          </p:nvSpPr>
          <p:spPr>
            <a:xfrm>
              <a:off x="10100869" y="5783688"/>
              <a:ext cx="145461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100" dirty="0" err="1"/>
                <a:t>outputColor</a:t>
              </a:r>
              <a:endParaRPr lang="en-US" sz="1100" dirty="0"/>
            </a:p>
          </p:txBody>
        </p:sp>
        <p:cxnSp>
          <p:nvCxnSpPr>
            <p:cNvPr id="19" name="Straight Arrow Connector 18"/>
            <p:cNvCxnSpPr/>
            <p:nvPr/>
          </p:nvCxnSpPr>
          <p:spPr>
            <a:xfrm>
              <a:off x="7442159" y="2442872"/>
              <a:ext cx="406270" cy="28803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265452" y="2454684"/>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124986" y="3386146"/>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772262" y="3386147"/>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1127264" y="4461417"/>
              <a:ext cx="69292" cy="112145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774487" y="5328837"/>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6388717" y="2214922"/>
            <a:ext cx="5435893" cy="1493036"/>
            <a:chOff x="535144" y="2907975"/>
            <a:chExt cx="5781253" cy="1653066"/>
          </a:xfrm>
        </p:grpSpPr>
        <p:sp>
          <p:nvSpPr>
            <p:cNvPr id="25" name="Rectangle 24"/>
            <p:cNvSpPr/>
            <p:nvPr/>
          </p:nvSpPr>
          <p:spPr>
            <a:xfrm>
              <a:off x="1734676" y="3901452"/>
              <a:ext cx="1111531" cy="396721"/>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ln w="0"/>
                  <a:solidFill>
                    <a:schemeClr val="bg1"/>
                  </a:solidFill>
                  <a:effectLst>
                    <a:outerShdw blurRad="38100" dist="19050" dir="2700000" algn="tl" rotWithShape="0">
                      <a:schemeClr val="dk1">
                        <a:alpha val="40000"/>
                      </a:schemeClr>
                    </a:outerShdw>
                  </a:effectLst>
                </a:rPr>
                <a:t>lowResVS</a:t>
              </a:r>
              <a:endParaRPr lang="en-US" sz="1100" dirty="0">
                <a:ln w="0"/>
                <a:solidFill>
                  <a:schemeClr val="bg1"/>
                </a:solidFill>
                <a:effectLst>
                  <a:outerShdw blurRad="38100" dist="19050" dir="2700000" algn="tl" rotWithShape="0">
                    <a:schemeClr val="dk1">
                      <a:alpha val="40000"/>
                    </a:schemeClr>
                  </a:outerShdw>
                </a:effectLst>
              </a:endParaRPr>
            </a:p>
          </p:txBody>
        </p:sp>
        <p:sp>
          <p:nvSpPr>
            <p:cNvPr id="26" name="Rectangle 25"/>
            <p:cNvSpPr/>
            <p:nvPr/>
          </p:nvSpPr>
          <p:spPr>
            <a:xfrm>
              <a:off x="3181558" y="3901452"/>
              <a:ext cx="1131854" cy="396721"/>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ln w="0"/>
                  <a:solidFill>
                    <a:schemeClr val="bg1"/>
                  </a:solidFill>
                  <a:effectLst>
                    <a:outerShdw blurRad="38100" dist="19050" dir="2700000" algn="tl" rotWithShape="0">
                      <a:schemeClr val="dk1">
                        <a:alpha val="40000"/>
                      </a:schemeClr>
                    </a:outerShdw>
                  </a:effectLst>
                </a:rPr>
                <a:t>lowResFS</a:t>
              </a:r>
              <a:endParaRPr lang="en-US" sz="1100" dirty="0">
                <a:ln w="0"/>
                <a:solidFill>
                  <a:schemeClr val="bg1"/>
                </a:solidFill>
                <a:effectLst>
                  <a:outerShdw blurRad="38100" dist="19050" dir="2700000" algn="tl" rotWithShape="0">
                    <a:schemeClr val="dk1">
                      <a:alpha val="40000"/>
                    </a:schemeClr>
                  </a:outerShdw>
                </a:effectLst>
              </a:endParaRPr>
            </a:p>
          </p:txBody>
        </p:sp>
        <p:sp>
          <p:nvSpPr>
            <p:cNvPr id="27" name="Rectangle 26"/>
            <p:cNvSpPr/>
            <p:nvPr/>
          </p:nvSpPr>
          <p:spPr>
            <a:xfrm>
              <a:off x="4643509" y="3901452"/>
              <a:ext cx="623324" cy="396721"/>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bg1"/>
                  </a:solidFill>
                  <a:effectLst>
                    <a:outerShdw blurRad="38100" dist="19050" dir="2700000" algn="tl" rotWithShape="0">
                      <a:schemeClr val="dk1">
                        <a:alpha val="40000"/>
                      </a:schemeClr>
                    </a:outerShdw>
                  </a:effectLst>
                </a:rPr>
                <a:t> vs</a:t>
              </a:r>
            </a:p>
          </p:txBody>
        </p:sp>
        <p:sp>
          <p:nvSpPr>
            <p:cNvPr id="28" name="Rectangle 27"/>
            <p:cNvSpPr/>
            <p:nvPr/>
          </p:nvSpPr>
          <p:spPr>
            <a:xfrm>
              <a:off x="5660057" y="3901452"/>
              <a:ext cx="656340" cy="396721"/>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bg1"/>
                  </a:solidFill>
                  <a:effectLst>
                    <a:outerShdw blurRad="38100" dist="19050" dir="2700000" algn="tl" rotWithShape="0">
                      <a:schemeClr val="dk1">
                        <a:alpha val="40000"/>
                      </a:schemeClr>
                    </a:outerShdw>
                  </a:effectLst>
                </a:rPr>
                <a:t>fs</a:t>
              </a:r>
            </a:p>
          </p:txBody>
        </p:sp>
        <p:sp>
          <p:nvSpPr>
            <p:cNvPr id="29" name="Rectangle 28"/>
            <p:cNvSpPr/>
            <p:nvPr/>
          </p:nvSpPr>
          <p:spPr>
            <a:xfrm>
              <a:off x="535144" y="3321276"/>
              <a:ext cx="1151784" cy="28498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err="1"/>
                <a:t>meshVertex</a:t>
              </a:r>
              <a:endParaRPr lang="en-US" sz="1100" dirty="0"/>
            </a:p>
          </p:txBody>
        </p:sp>
        <p:sp>
          <p:nvSpPr>
            <p:cNvPr id="30" name="ViewUniform"/>
            <p:cNvSpPr/>
            <p:nvPr/>
          </p:nvSpPr>
          <p:spPr>
            <a:xfrm>
              <a:off x="551715" y="2907975"/>
              <a:ext cx="1135213" cy="28498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err="1"/>
                <a:t>frameUniform</a:t>
              </a:r>
              <a:endParaRPr lang="en-US" sz="1100" dirty="0"/>
            </a:p>
          </p:txBody>
        </p:sp>
        <p:cxnSp>
          <p:nvCxnSpPr>
            <p:cNvPr id="31" name="Straight Arrow Connector 30"/>
            <p:cNvCxnSpPr/>
            <p:nvPr/>
          </p:nvCxnSpPr>
          <p:spPr>
            <a:xfrm>
              <a:off x="2879714" y="4087662"/>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368409" y="4089757"/>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358969" y="4087662"/>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08372" y="4298173"/>
              <a:ext cx="0" cy="26286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708372" y="4540858"/>
              <a:ext cx="232608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034452" y="4298173"/>
              <a:ext cx="0" cy="26286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734676" y="3049677"/>
              <a:ext cx="429977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753419" y="3476072"/>
              <a:ext cx="3098113"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851532" y="3456890"/>
              <a:ext cx="0" cy="398722"/>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129054" y="3476072"/>
              <a:ext cx="0" cy="3795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372880" y="3049676"/>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708372" y="3049675"/>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092457" y="3053921"/>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012578" y="3049675"/>
              <a:ext cx="0" cy="786776"/>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429054" y="961404"/>
            <a:ext cx="4924746" cy="461665"/>
          </a:xfrm>
          <a:prstGeom prst="rect">
            <a:avLst/>
          </a:prstGeom>
          <a:noFill/>
        </p:spPr>
        <p:txBody>
          <a:bodyPr wrap="none" rtlCol="0">
            <a:spAutoFit/>
          </a:bodyPr>
          <a:lstStyle/>
          <a:p>
            <a:r>
              <a:rPr lang="en-US" sz="2400" dirty="0">
                <a:solidFill>
                  <a:schemeClr val="bg1"/>
                </a:solidFill>
              </a:rPr>
              <a:t>Shader graph: defines components</a:t>
            </a:r>
          </a:p>
        </p:txBody>
      </p:sp>
      <p:sp>
        <p:nvSpPr>
          <p:cNvPr id="45" name="TextBox 44"/>
          <p:cNvSpPr txBox="1"/>
          <p:nvPr/>
        </p:nvSpPr>
        <p:spPr>
          <a:xfrm>
            <a:off x="6728898" y="965586"/>
            <a:ext cx="4755533" cy="461665"/>
          </a:xfrm>
          <a:prstGeom prst="rect">
            <a:avLst/>
          </a:prstGeom>
          <a:noFill/>
        </p:spPr>
        <p:txBody>
          <a:bodyPr wrap="none" rtlCol="0">
            <a:spAutoFit/>
          </a:bodyPr>
          <a:lstStyle/>
          <a:p>
            <a:r>
              <a:rPr lang="en-US" sz="2400" dirty="0">
                <a:solidFill>
                  <a:schemeClr val="bg1"/>
                </a:solidFill>
              </a:rPr>
              <a:t>Pipeline definition: defines worlds</a:t>
            </a:r>
          </a:p>
        </p:txBody>
      </p:sp>
    </p:spTree>
    <p:extLst>
      <p:ext uri="{BB962C8B-B14F-4D97-AF65-F5344CB8AC3E}">
        <p14:creationId xmlns:p14="http://schemas.microsoft.com/office/powerpoint/2010/main" val="387124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p:cNvSpPr/>
          <p:nvPr/>
        </p:nvSpPr>
        <p:spPr>
          <a:xfrm>
            <a:off x="9455733" y="3752154"/>
            <a:ext cx="1316351" cy="6539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4996800" y="1440690"/>
            <a:ext cx="0" cy="4460577"/>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29236" y="1421884"/>
            <a:ext cx="0" cy="4498702"/>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629856" y="1421884"/>
            <a:ext cx="0" cy="4516817"/>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Compiling shader graph against a pipeline</a:t>
            </a:r>
          </a:p>
        </p:txBody>
      </p:sp>
      <p:sp>
        <p:nvSpPr>
          <p:cNvPr id="3" name="Rectangle 2"/>
          <p:cNvSpPr/>
          <p:nvPr/>
        </p:nvSpPr>
        <p:spPr>
          <a:xfrm>
            <a:off x="694085" y="1906379"/>
            <a:ext cx="1194532" cy="376396"/>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66961" y="3231493"/>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2" name="Rectangle 21"/>
          <p:cNvSpPr/>
          <p:nvPr/>
        </p:nvSpPr>
        <p:spPr>
          <a:xfrm>
            <a:off x="10820449" y="2911848"/>
            <a:ext cx="906618"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23" name="Rectangle 22"/>
          <p:cNvSpPr/>
          <p:nvPr/>
        </p:nvSpPr>
        <p:spPr>
          <a:xfrm>
            <a:off x="9474071" y="1934255"/>
            <a:ext cx="126526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4" name="Rectangle 23"/>
          <p:cNvSpPr/>
          <p:nvPr/>
        </p:nvSpPr>
        <p:spPr>
          <a:xfrm>
            <a:off x="9595808" y="2913955"/>
            <a:ext cx="1021787"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25" name="Rectangle 24"/>
          <p:cNvSpPr/>
          <p:nvPr/>
        </p:nvSpPr>
        <p:spPr>
          <a:xfrm>
            <a:off x="9544701" y="3845463"/>
            <a:ext cx="112400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10004851" y="4825163"/>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2391538" y="2061212"/>
            <a:ext cx="5973550" cy="53780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142208" y="2813286"/>
            <a:ext cx="5168144" cy="519910"/>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3" idx="2"/>
            <a:endCxn id="24" idx="0"/>
          </p:cNvCxnSpPr>
          <p:nvPr/>
        </p:nvCxnSpPr>
        <p:spPr>
          <a:xfrm flipH="1">
            <a:off x="10106702" y="2401578"/>
            <a:ext cx="1" cy="51237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4" idx="2"/>
            <a:endCxn id="25" idx="0"/>
          </p:cNvCxnSpPr>
          <p:nvPr/>
        </p:nvCxnSpPr>
        <p:spPr>
          <a:xfrm>
            <a:off x="10106702" y="3381278"/>
            <a:ext cx="0" cy="4641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0933069" y="3518233"/>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2"/>
          </p:cNvCxnSpPr>
          <p:nvPr/>
        </p:nvCxnSpPr>
        <p:spPr>
          <a:xfrm>
            <a:off x="10106702" y="4312786"/>
            <a:ext cx="343021" cy="433374"/>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942983" y="3144831"/>
            <a:ext cx="652825" cy="59409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200400" y="1440690"/>
            <a:ext cx="25400" cy="4460577"/>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115" y="2599014"/>
            <a:ext cx="2685285"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5115" y="1384450"/>
            <a:ext cx="1465851" cy="369332"/>
          </a:xfrm>
          <a:prstGeom prst="rect">
            <a:avLst/>
          </a:prstGeom>
          <a:noFill/>
        </p:spPr>
        <p:txBody>
          <a:bodyPr wrap="none" rtlCol="0">
            <a:spAutoFit/>
          </a:bodyPr>
          <a:lstStyle/>
          <a:p>
            <a:r>
              <a:rPr lang="en-US" b="1" dirty="0" err="1">
                <a:solidFill>
                  <a:schemeClr val="bg1"/>
                </a:solidFill>
              </a:rPr>
              <a:t>meshVertex</a:t>
            </a:r>
            <a:endParaRPr lang="en-US" b="1" dirty="0">
              <a:solidFill>
                <a:schemeClr val="bg1"/>
              </a:solidFill>
            </a:endParaRPr>
          </a:p>
        </p:txBody>
      </p:sp>
      <p:sp>
        <p:nvSpPr>
          <p:cNvPr id="69" name="TextBox 68"/>
          <p:cNvSpPr txBox="1"/>
          <p:nvPr/>
        </p:nvSpPr>
        <p:spPr>
          <a:xfrm>
            <a:off x="478613" y="2696866"/>
            <a:ext cx="1729063" cy="369332"/>
          </a:xfrm>
          <a:prstGeom prst="rect">
            <a:avLst/>
          </a:prstGeom>
          <a:noFill/>
        </p:spPr>
        <p:txBody>
          <a:bodyPr wrap="none" rtlCol="0">
            <a:spAutoFit/>
          </a:bodyPr>
          <a:lstStyle/>
          <a:p>
            <a:r>
              <a:rPr lang="en-US" b="1" dirty="0" err="1">
                <a:solidFill>
                  <a:schemeClr val="bg1"/>
                </a:solidFill>
              </a:rPr>
              <a:t>frameUniform</a:t>
            </a:r>
            <a:endParaRPr lang="en-US" b="1" dirty="0">
              <a:solidFill>
                <a:schemeClr val="bg1"/>
              </a:solidFill>
            </a:endParaRPr>
          </a:p>
        </p:txBody>
      </p:sp>
      <p:sp>
        <p:nvSpPr>
          <p:cNvPr id="70" name="TextBox 69"/>
          <p:cNvSpPr txBox="1"/>
          <p:nvPr/>
        </p:nvSpPr>
        <p:spPr>
          <a:xfrm>
            <a:off x="3362339" y="1375641"/>
            <a:ext cx="1228221" cy="369332"/>
          </a:xfrm>
          <a:prstGeom prst="rect">
            <a:avLst/>
          </a:prstGeom>
          <a:noFill/>
        </p:spPr>
        <p:txBody>
          <a:bodyPr wrap="none" rtlCol="0">
            <a:spAutoFit/>
          </a:bodyPr>
          <a:lstStyle/>
          <a:p>
            <a:r>
              <a:rPr lang="en-US" b="1" dirty="0" err="1">
                <a:solidFill>
                  <a:schemeClr val="bg1"/>
                </a:solidFill>
              </a:rPr>
              <a:t>lowResVS</a:t>
            </a:r>
            <a:endParaRPr lang="en-US" b="1" dirty="0">
              <a:solidFill>
                <a:schemeClr val="bg1"/>
              </a:solidFill>
            </a:endParaRPr>
          </a:p>
        </p:txBody>
      </p:sp>
      <p:sp>
        <p:nvSpPr>
          <p:cNvPr id="71" name="TextBox 70"/>
          <p:cNvSpPr txBox="1"/>
          <p:nvPr/>
        </p:nvSpPr>
        <p:spPr>
          <a:xfrm>
            <a:off x="5179904" y="1375641"/>
            <a:ext cx="1228221" cy="369332"/>
          </a:xfrm>
          <a:prstGeom prst="rect">
            <a:avLst/>
          </a:prstGeom>
          <a:noFill/>
        </p:spPr>
        <p:txBody>
          <a:bodyPr wrap="none" rtlCol="0">
            <a:spAutoFit/>
          </a:bodyPr>
          <a:lstStyle/>
          <a:p>
            <a:r>
              <a:rPr lang="en-US" b="1" dirty="0" err="1">
                <a:solidFill>
                  <a:schemeClr val="bg1"/>
                </a:solidFill>
              </a:rPr>
              <a:t>lowResFS</a:t>
            </a:r>
            <a:endParaRPr lang="en-US" b="1" dirty="0">
              <a:solidFill>
                <a:schemeClr val="bg1"/>
              </a:solidFill>
            </a:endParaRPr>
          </a:p>
        </p:txBody>
      </p:sp>
      <p:sp>
        <p:nvSpPr>
          <p:cNvPr id="86" name="TextBox 85"/>
          <p:cNvSpPr txBox="1"/>
          <p:nvPr/>
        </p:nvSpPr>
        <p:spPr>
          <a:xfrm>
            <a:off x="7203636" y="1350226"/>
            <a:ext cx="410690" cy="369332"/>
          </a:xfrm>
          <a:prstGeom prst="rect">
            <a:avLst/>
          </a:prstGeom>
          <a:noFill/>
        </p:spPr>
        <p:txBody>
          <a:bodyPr wrap="none" rtlCol="0">
            <a:spAutoFit/>
          </a:bodyPr>
          <a:lstStyle/>
          <a:p>
            <a:r>
              <a:rPr lang="en-US" b="1" dirty="0">
                <a:solidFill>
                  <a:schemeClr val="bg1"/>
                </a:solidFill>
              </a:rPr>
              <a:t>vs</a:t>
            </a:r>
          </a:p>
        </p:txBody>
      </p:sp>
      <p:sp>
        <p:nvSpPr>
          <p:cNvPr id="88" name="TextBox 87"/>
          <p:cNvSpPr txBox="1"/>
          <p:nvPr/>
        </p:nvSpPr>
        <p:spPr>
          <a:xfrm>
            <a:off x="9787486" y="1387233"/>
            <a:ext cx="577274" cy="369332"/>
          </a:xfrm>
          <a:prstGeom prst="rect">
            <a:avLst/>
          </a:prstGeom>
          <a:noFill/>
        </p:spPr>
        <p:txBody>
          <a:bodyPr wrap="square" rtlCol="0">
            <a:spAutoFit/>
          </a:bodyPr>
          <a:lstStyle/>
          <a:p>
            <a:r>
              <a:rPr lang="en-US" b="1" dirty="0">
                <a:solidFill>
                  <a:schemeClr val="bg1"/>
                </a:solidFill>
              </a:rPr>
              <a:t>fs</a:t>
            </a:r>
          </a:p>
        </p:txBody>
      </p:sp>
      <p:sp>
        <p:nvSpPr>
          <p:cNvPr id="90" name="Rectangle 89"/>
          <p:cNvSpPr/>
          <p:nvPr/>
        </p:nvSpPr>
        <p:spPr>
          <a:xfrm>
            <a:off x="8365088" y="2584199"/>
            <a:ext cx="1033947"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Tree>
    <p:extLst>
      <p:ext uri="{BB962C8B-B14F-4D97-AF65-F5344CB8AC3E}">
        <p14:creationId xmlns:p14="http://schemas.microsoft.com/office/powerpoint/2010/main" val="2179531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3" grpId="0" animBg="1"/>
      <p:bldP spid="19" grpId="0" animBg="1"/>
      <p:bldP spid="22" grpId="0" animBg="1"/>
      <p:bldP spid="23" grpId="0" animBg="1"/>
      <p:bldP spid="24" grpId="0" animBg="1"/>
      <p:bldP spid="25" grpId="0" animBg="1"/>
      <p:bldP spid="26" grpId="0" animBg="1"/>
      <p:bldP spid="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p:cNvSpPr/>
          <p:nvPr/>
        </p:nvSpPr>
        <p:spPr>
          <a:xfrm>
            <a:off x="5188630" y="5102989"/>
            <a:ext cx="1316351" cy="6539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a:off x="4996800" y="1440690"/>
            <a:ext cx="0" cy="4460577"/>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841928" y="1439999"/>
            <a:ext cx="0" cy="4498702"/>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629856" y="1421884"/>
            <a:ext cx="0" cy="4516817"/>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Compiling shader graph against a pipeline</a:t>
            </a:r>
          </a:p>
        </p:txBody>
      </p:sp>
      <p:sp>
        <p:nvSpPr>
          <p:cNvPr id="3" name="Rectangle 2"/>
          <p:cNvSpPr/>
          <p:nvPr/>
        </p:nvSpPr>
        <p:spPr>
          <a:xfrm>
            <a:off x="694085" y="1906379"/>
            <a:ext cx="1194532" cy="376396"/>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66961" y="3231493"/>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2" name="Rectangle 21"/>
          <p:cNvSpPr/>
          <p:nvPr/>
        </p:nvSpPr>
        <p:spPr>
          <a:xfrm>
            <a:off x="9784225" y="2909028"/>
            <a:ext cx="906618"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23" name="Rectangle 22"/>
          <p:cNvSpPr/>
          <p:nvPr/>
        </p:nvSpPr>
        <p:spPr>
          <a:xfrm>
            <a:off x="5221381" y="3282983"/>
            <a:ext cx="126526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4" name="Rectangle 23"/>
          <p:cNvSpPr/>
          <p:nvPr/>
        </p:nvSpPr>
        <p:spPr>
          <a:xfrm>
            <a:off x="5328706" y="4285661"/>
            <a:ext cx="1021787"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25" name="Rectangle 24"/>
          <p:cNvSpPr/>
          <p:nvPr/>
        </p:nvSpPr>
        <p:spPr>
          <a:xfrm>
            <a:off x="5277598" y="5196298"/>
            <a:ext cx="112400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9453582" y="4858315"/>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32" name="Straight Arrow Connector 31"/>
          <p:cNvCxnSpPr>
            <a:stCxn id="23" idx="2"/>
            <a:endCxn id="24" idx="0"/>
          </p:cNvCxnSpPr>
          <p:nvPr/>
        </p:nvCxnSpPr>
        <p:spPr>
          <a:xfrm flipH="1">
            <a:off x="5839600" y="3750306"/>
            <a:ext cx="14413" cy="53535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4" idx="2"/>
            <a:endCxn id="25" idx="0"/>
          </p:cNvCxnSpPr>
          <p:nvPr/>
        </p:nvCxnSpPr>
        <p:spPr>
          <a:xfrm flipH="1">
            <a:off x="5839599" y="4752984"/>
            <a:ext cx="1" cy="443314"/>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0238893" y="3497600"/>
            <a:ext cx="13008" cy="121484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548392" y="5102989"/>
            <a:ext cx="2858075" cy="317781"/>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757935" y="3794875"/>
            <a:ext cx="513357" cy="1256562"/>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225800" y="1534892"/>
            <a:ext cx="0" cy="4366375"/>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515115" y="2599014"/>
            <a:ext cx="2685285" cy="0"/>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5115" y="1384450"/>
            <a:ext cx="1465851" cy="369332"/>
          </a:xfrm>
          <a:prstGeom prst="rect">
            <a:avLst/>
          </a:prstGeom>
          <a:noFill/>
        </p:spPr>
        <p:txBody>
          <a:bodyPr wrap="none" rtlCol="0">
            <a:spAutoFit/>
          </a:bodyPr>
          <a:lstStyle/>
          <a:p>
            <a:r>
              <a:rPr lang="en-US" b="1" dirty="0" err="1">
                <a:solidFill>
                  <a:schemeClr val="bg1"/>
                </a:solidFill>
              </a:rPr>
              <a:t>meshVertex</a:t>
            </a:r>
            <a:endParaRPr lang="en-US" b="1" dirty="0">
              <a:solidFill>
                <a:schemeClr val="bg1"/>
              </a:solidFill>
            </a:endParaRPr>
          </a:p>
        </p:txBody>
      </p:sp>
      <p:sp>
        <p:nvSpPr>
          <p:cNvPr id="69" name="TextBox 68"/>
          <p:cNvSpPr txBox="1"/>
          <p:nvPr/>
        </p:nvSpPr>
        <p:spPr>
          <a:xfrm>
            <a:off x="478613" y="2696866"/>
            <a:ext cx="1729063" cy="369332"/>
          </a:xfrm>
          <a:prstGeom prst="rect">
            <a:avLst/>
          </a:prstGeom>
          <a:noFill/>
        </p:spPr>
        <p:txBody>
          <a:bodyPr wrap="none" rtlCol="0">
            <a:spAutoFit/>
          </a:bodyPr>
          <a:lstStyle/>
          <a:p>
            <a:r>
              <a:rPr lang="en-US" b="1" dirty="0" err="1">
                <a:solidFill>
                  <a:schemeClr val="bg1"/>
                </a:solidFill>
              </a:rPr>
              <a:t>frameUniform</a:t>
            </a:r>
            <a:endParaRPr lang="en-US" b="1" dirty="0">
              <a:solidFill>
                <a:schemeClr val="bg1"/>
              </a:solidFill>
            </a:endParaRPr>
          </a:p>
        </p:txBody>
      </p:sp>
      <p:sp>
        <p:nvSpPr>
          <p:cNvPr id="70" name="TextBox 69"/>
          <p:cNvSpPr txBox="1"/>
          <p:nvPr/>
        </p:nvSpPr>
        <p:spPr>
          <a:xfrm>
            <a:off x="3362339" y="1375641"/>
            <a:ext cx="1228221" cy="369332"/>
          </a:xfrm>
          <a:prstGeom prst="rect">
            <a:avLst/>
          </a:prstGeom>
          <a:noFill/>
        </p:spPr>
        <p:txBody>
          <a:bodyPr wrap="none" rtlCol="0">
            <a:spAutoFit/>
          </a:bodyPr>
          <a:lstStyle/>
          <a:p>
            <a:r>
              <a:rPr lang="en-US" b="1" dirty="0" err="1">
                <a:solidFill>
                  <a:schemeClr val="bg1"/>
                </a:solidFill>
              </a:rPr>
              <a:t>lowResVS</a:t>
            </a:r>
            <a:endParaRPr lang="en-US" b="1" dirty="0">
              <a:solidFill>
                <a:schemeClr val="bg1"/>
              </a:solidFill>
            </a:endParaRPr>
          </a:p>
        </p:txBody>
      </p:sp>
      <p:sp>
        <p:nvSpPr>
          <p:cNvPr id="71" name="TextBox 70"/>
          <p:cNvSpPr txBox="1"/>
          <p:nvPr/>
        </p:nvSpPr>
        <p:spPr>
          <a:xfrm>
            <a:off x="5179904" y="1375641"/>
            <a:ext cx="1228221" cy="369332"/>
          </a:xfrm>
          <a:prstGeom prst="rect">
            <a:avLst/>
          </a:prstGeom>
          <a:noFill/>
        </p:spPr>
        <p:txBody>
          <a:bodyPr wrap="none" rtlCol="0">
            <a:spAutoFit/>
          </a:bodyPr>
          <a:lstStyle/>
          <a:p>
            <a:r>
              <a:rPr lang="en-US" b="1" dirty="0" err="1">
                <a:solidFill>
                  <a:schemeClr val="bg1"/>
                </a:solidFill>
              </a:rPr>
              <a:t>lowResFS</a:t>
            </a:r>
            <a:endParaRPr lang="en-US" b="1" dirty="0">
              <a:solidFill>
                <a:schemeClr val="bg1"/>
              </a:solidFill>
            </a:endParaRPr>
          </a:p>
        </p:txBody>
      </p:sp>
      <p:sp>
        <p:nvSpPr>
          <p:cNvPr id="86" name="TextBox 85"/>
          <p:cNvSpPr txBox="1"/>
          <p:nvPr/>
        </p:nvSpPr>
        <p:spPr>
          <a:xfrm>
            <a:off x="7429268" y="1340786"/>
            <a:ext cx="410690" cy="369332"/>
          </a:xfrm>
          <a:prstGeom prst="rect">
            <a:avLst/>
          </a:prstGeom>
          <a:noFill/>
        </p:spPr>
        <p:txBody>
          <a:bodyPr wrap="none" rtlCol="0">
            <a:spAutoFit/>
          </a:bodyPr>
          <a:lstStyle/>
          <a:p>
            <a:r>
              <a:rPr lang="en-US" b="1" dirty="0">
                <a:solidFill>
                  <a:schemeClr val="bg1"/>
                </a:solidFill>
              </a:rPr>
              <a:t>vs</a:t>
            </a:r>
          </a:p>
        </p:txBody>
      </p:sp>
      <p:sp>
        <p:nvSpPr>
          <p:cNvPr id="88" name="TextBox 87"/>
          <p:cNvSpPr txBox="1"/>
          <p:nvPr/>
        </p:nvSpPr>
        <p:spPr>
          <a:xfrm>
            <a:off x="9787486" y="1387233"/>
            <a:ext cx="577274" cy="369332"/>
          </a:xfrm>
          <a:prstGeom prst="rect">
            <a:avLst/>
          </a:prstGeom>
          <a:noFill/>
        </p:spPr>
        <p:txBody>
          <a:bodyPr wrap="square" rtlCol="0">
            <a:spAutoFit/>
          </a:bodyPr>
          <a:lstStyle/>
          <a:p>
            <a:r>
              <a:rPr lang="en-US" b="1" dirty="0">
                <a:solidFill>
                  <a:schemeClr val="bg1"/>
                </a:solidFill>
              </a:rPr>
              <a:t>fs</a:t>
            </a:r>
          </a:p>
        </p:txBody>
      </p:sp>
      <p:sp>
        <p:nvSpPr>
          <p:cNvPr id="103" name="Rectangle 102"/>
          <p:cNvSpPr/>
          <p:nvPr/>
        </p:nvSpPr>
        <p:spPr>
          <a:xfrm>
            <a:off x="3668534" y="3471110"/>
            <a:ext cx="1033947"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cxnSp>
        <p:nvCxnSpPr>
          <p:cNvPr id="105" name="Straight Arrow Connector 104"/>
          <p:cNvCxnSpPr/>
          <p:nvPr/>
        </p:nvCxnSpPr>
        <p:spPr>
          <a:xfrm>
            <a:off x="2399510" y="2225282"/>
            <a:ext cx="1802838" cy="121338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42208" y="3333196"/>
            <a:ext cx="430725" cy="273604"/>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388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908291" y="3603528"/>
            <a:ext cx="151881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albedo</a:t>
            </a:r>
          </a:p>
        </p:txBody>
      </p:sp>
      <p:sp>
        <p:nvSpPr>
          <p:cNvPr id="76" name="ViewUniform"/>
          <p:cNvSpPr/>
          <p:nvPr/>
        </p:nvSpPr>
        <p:spPr>
          <a:xfrm>
            <a:off x="8946040" y="3633192"/>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7" name="ViewUniform"/>
          <p:cNvSpPr/>
          <p:nvPr/>
        </p:nvSpPr>
        <p:spPr>
          <a:xfrm>
            <a:off x="8944055" y="3861101"/>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9" name="ViewUniform"/>
          <p:cNvSpPr/>
          <p:nvPr/>
        </p:nvSpPr>
        <p:spPr>
          <a:xfrm>
            <a:off x="9166250" y="3861101"/>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537244" y="3578328"/>
            <a:ext cx="154948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normal</a:t>
            </a:r>
          </a:p>
        </p:txBody>
      </p:sp>
      <p:sp>
        <p:nvSpPr>
          <p:cNvPr id="5" name="Title 4"/>
          <p:cNvSpPr>
            <a:spLocks noGrp="1"/>
          </p:cNvSpPr>
          <p:nvPr/>
        </p:nvSpPr>
        <p:spPr>
          <a:xfrm>
            <a:off x="294707" y="151876"/>
            <a:ext cx="1156642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The Spire IR encodes the placement choices of components</a:t>
            </a:r>
          </a:p>
        </p:txBody>
      </p:sp>
      <p:sp>
        <p:nvSpPr>
          <p:cNvPr id="3" name="Rectangle 2"/>
          <p:cNvSpPr/>
          <p:nvPr/>
        </p:nvSpPr>
        <p:spPr>
          <a:xfrm>
            <a:off x="3689046" y="1588368"/>
            <a:ext cx="161955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vert_pos</a:t>
            </a:r>
            <a:endParaRPr lang="en-US" dirty="0"/>
          </a:p>
        </p:txBody>
      </p:sp>
      <p:sp>
        <p:nvSpPr>
          <p:cNvPr id="19" name="Rectangle 18"/>
          <p:cNvSpPr/>
          <p:nvPr/>
        </p:nvSpPr>
        <p:spPr>
          <a:xfrm>
            <a:off x="6060297" y="1627200"/>
            <a:ext cx="295043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viewProjectionMatrix</a:t>
            </a:r>
            <a:endParaRPr lang="en-US" dirty="0"/>
          </a:p>
        </p:txBody>
      </p:sp>
      <p:sp>
        <p:nvSpPr>
          <p:cNvPr id="20" name="Rectangle 19"/>
          <p:cNvSpPr/>
          <p:nvPr/>
        </p:nvSpPr>
        <p:spPr>
          <a:xfrm>
            <a:off x="4248150" y="2562771"/>
            <a:ext cx="157664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position</a:t>
            </a:r>
          </a:p>
        </p:txBody>
      </p:sp>
      <p:sp>
        <p:nvSpPr>
          <p:cNvPr id="21" name="Rectangle 20"/>
          <p:cNvSpPr/>
          <p:nvPr/>
        </p:nvSpPr>
        <p:spPr>
          <a:xfrm>
            <a:off x="4326084" y="3577032"/>
            <a:ext cx="179620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projCoord</a:t>
            </a:r>
            <a:endParaRPr lang="en-US" dirty="0"/>
          </a:p>
        </p:txBody>
      </p:sp>
      <p:sp>
        <p:nvSpPr>
          <p:cNvPr id="23" name="Rectangle 22"/>
          <p:cNvSpPr/>
          <p:nvPr/>
        </p:nvSpPr>
        <p:spPr>
          <a:xfrm>
            <a:off x="6361483" y="2603289"/>
            <a:ext cx="179879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normalTex</a:t>
            </a:r>
            <a:endParaRPr lang="en-US" dirty="0"/>
          </a:p>
        </p:txBody>
      </p:sp>
      <p:sp>
        <p:nvSpPr>
          <p:cNvPr id="25" name="Rectangle 24"/>
          <p:cNvSpPr/>
          <p:nvPr/>
        </p:nvSpPr>
        <p:spPr>
          <a:xfrm>
            <a:off x="6457640" y="4505594"/>
            <a:ext cx="1708687"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highlight</a:t>
            </a:r>
          </a:p>
        </p:txBody>
      </p:sp>
      <p:sp>
        <p:nvSpPr>
          <p:cNvPr id="26" name="Rectangle 25"/>
          <p:cNvSpPr/>
          <p:nvPr/>
        </p:nvSpPr>
        <p:spPr>
          <a:xfrm>
            <a:off x="7757605" y="5531166"/>
            <a:ext cx="204936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494239" y="5854290"/>
            <a:ext cx="1111531" cy="396721"/>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lowResVS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29" name="Rectangle 28"/>
          <p:cNvSpPr/>
          <p:nvPr/>
        </p:nvSpPr>
        <p:spPr>
          <a:xfrm>
            <a:off x="2941121" y="5854290"/>
            <a:ext cx="1131854" cy="396721"/>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lowResFS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39" name="Rectangle 38"/>
          <p:cNvSpPr/>
          <p:nvPr/>
        </p:nvSpPr>
        <p:spPr>
          <a:xfrm>
            <a:off x="4403072" y="5854290"/>
            <a:ext cx="623324" cy="396721"/>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 vs</a:t>
            </a:r>
          </a:p>
        </p:txBody>
      </p:sp>
      <p:sp>
        <p:nvSpPr>
          <p:cNvPr id="40" name="Rectangle 39"/>
          <p:cNvSpPr/>
          <p:nvPr/>
        </p:nvSpPr>
        <p:spPr>
          <a:xfrm>
            <a:off x="5419620" y="5854290"/>
            <a:ext cx="656340" cy="396721"/>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fs</a:t>
            </a:r>
          </a:p>
        </p:txBody>
      </p:sp>
      <p:sp>
        <p:nvSpPr>
          <p:cNvPr id="41" name="Rectangle 40"/>
          <p:cNvSpPr/>
          <p:nvPr/>
        </p:nvSpPr>
        <p:spPr>
          <a:xfrm>
            <a:off x="294707" y="5274114"/>
            <a:ext cx="1151784" cy="28498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meshVertex</a:t>
            </a:r>
            <a:endParaRPr lang="en-US" sz="1200" dirty="0"/>
          </a:p>
        </p:txBody>
      </p:sp>
      <p:sp>
        <p:nvSpPr>
          <p:cNvPr id="42" name="ViewUniform"/>
          <p:cNvSpPr/>
          <p:nvPr/>
        </p:nvSpPr>
        <p:spPr>
          <a:xfrm>
            <a:off x="311278" y="4860813"/>
            <a:ext cx="1135213" cy="28498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frameUniform</a:t>
            </a:r>
            <a:endParaRPr lang="en-US" sz="1200" dirty="0"/>
          </a:p>
        </p:txBody>
      </p:sp>
      <p:cxnSp>
        <p:nvCxnSpPr>
          <p:cNvPr id="43" name="Straight Arrow Connector 42"/>
          <p:cNvCxnSpPr/>
          <p:nvPr/>
        </p:nvCxnSpPr>
        <p:spPr>
          <a:xfrm>
            <a:off x="2639277"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127972" y="6042595"/>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532"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467935" y="6251011"/>
            <a:ext cx="0" cy="26286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467935" y="6493696"/>
            <a:ext cx="232608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5794015" y="6251011"/>
            <a:ext cx="0" cy="26286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94239" y="5002515"/>
            <a:ext cx="429977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12982" y="5428910"/>
            <a:ext cx="3098113"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611095" y="5409728"/>
            <a:ext cx="0" cy="398722"/>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888617" y="5428910"/>
            <a:ext cx="0" cy="3795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132443" y="5002514"/>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467935" y="5002513"/>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2020" y="5006759"/>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772141" y="5002513"/>
            <a:ext cx="0" cy="786776"/>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ViewUniform"/>
          <p:cNvSpPr/>
          <p:nvPr/>
        </p:nvSpPr>
        <p:spPr>
          <a:xfrm>
            <a:off x="3885650" y="1725328"/>
            <a:ext cx="187325" cy="193402"/>
          </a:xfrm>
          <a:prstGeom prst="rect">
            <a:avLst/>
          </a:prstGeom>
          <a:solidFill>
            <a:schemeClr val="accent6">
              <a:lumMod val="75000"/>
            </a:schemeClr>
          </a:solidFill>
          <a:ln>
            <a:solidFill>
              <a:schemeClr val="bg1">
                <a:lumMod val="7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59" name="ViewUniform"/>
          <p:cNvSpPr/>
          <p:nvPr/>
        </p:nvSpPr>
        <p:spPr>
          <a:xfrm>
            <a:off x="6265697" y="1747984"/>
            <a:ext cx="187325" cy="193402"/>
          </a:xfrm>
          <a:prstGeom prst="rect">
            <a:avLst/>
          </a:prstGeom>
          <a:ln>
            <a:solidFill>
              <a:schemeClr val="bg1">
                <a:lumMod val="7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60" name="ViewUniform"/>
          <p:cNvSpPr/>
          <p:nvPr/>
        </p:nvSpPr>
        <p:spPr>
          <a:xfrm>
            <a:off x="4500806" y="3602984"/>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1" name="ViewUniform"/>
          <p:cNvSpPr/>
          <p:nvPr/>
        </p:nvSpPr>
        <p:spPr>
          <a:xfrm>
            <a:off x="4498821" y="3829939"/>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2" name="ViewUniform"/>
          <p:cNvSpPr/>
          <p:nvPr/>
        </p:nvSpPr>
        <p:spPr>
          <a:xfrm>
            <a:off x="7928778" y="5660888"/>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3" name="ViewUniform"/>
          <p:cNvSpPr/>
          <p:nvPr/>
        </p:nvSpPr>
        <p:spPr>
          <a:xfrm>
            <a:off x="4381536" y="2584736"/>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4" name="ViewUniform"/>
          <p:cNvSpPr/>
          <p:nvPr/>
        </p:nvSpPr>
        <p:spPr>
          <a:xfrm>
            <a:off x="4379551" y="2811691"/>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5" name="ViewUniform"/>
          <p:cNvSpPr/>
          <p:nvPr/>
        </p:nvSpPr>
        <p:spPr>
          <a:xfrm>
            <a:off x="6386780" y="2619238"/>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6" name="ViewUniform"/>
          <p:cNvSpPr/>
          <p:nvPr/>
        </p:nvSpPr>
        <p:spPr>
          <a:xfrm>
            <a:off x="6384795" y="2853143"/>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7" name="ViewUniform"/>
          <p:cNvSpPr/>
          <p:nvPr/>
        </p:nvSpPr>
        <p:spPr>
          <a:xfrm>
            <a:off x="6608975" y="2619238"/>
            <a:ext cx="187325" cy="193402"/>
          </a:xfrm>
          <a:prstGeom prst="rect">
            <a:avLst/>
          </a:prstGeom>
          <a:solidFill>
            <a:schemeClr val="accent1">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8" name="ViewUniform"/>
          <p:cNvSpPr/>
          <p:nvPr/>
        </p:nvSpPr>
        <p:spPr>
          <a:xfrm>
            <a:off x="6608975" y="2853143"/>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2" name="ViewUniform"/>
          <p:cNvSpPr/>
          <p:nvPr/>
        </p:nvSpPr>
        <p:spPr>
          <a:xfrm>
            <a:off x="6554692" y="3604853"/>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3" name="ViewUniform"/>
          <p:cNvSpPr/>
          <p:nvPr/>
        </p:nvSpPr>
        <p:spPr>
          <a:xfrm>
            <a:off x="6552707" y="3824823"/>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4" name="ViewUniform"/>
          <p:cNvSpPr/>
          <p:nvPr/>
        </p:nvSpPr>
        <p:spPr>
          <a:xfrm>
            <a:off x="6776887" y="3604853"/>
            <a:ext cx="187325" cy="193402"/>
          </a:xfrm>
          <a:prstGeom prst="rect">
            <a:avLst/>
          </a:prstGeom>
          <a:solidFill>
            <a:schemeClr val="accent1">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5" name="ViewUniform"/>
          <p:cNvSpPr/>
          <p:nvPr/>
        </p:nvSpPr>
        <p:spPr>
          <a:xfrm>
            <a:off x="6774902" y="3826174"/>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8" name="ViewUniform"/>
          <p:cNvSpPr/>
          <p:nvPr/>
        </p:nvSpPr>
        <p:spPr>
          <a:xfrm>
            <a:off x="9166250" y="3633192"/>
            <a:ext cx="187325" cy="193402"/>
          </a:xfrm>
          <a:prstGeom prst="rect">
            <a:avLst/>
          </a:prstGeom>
          <a:solidFill>
            <a:schemeClr val="accent1">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0" name="ViewUniform"/>
          <p:cNvSpPr/>
          <p:nvPr/>
        </p:nvSpPr>
        <p:spPr>
          <a:xfrm>
            <a:off x="6486683" y="4526764"/>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1" name="ViewUniform"/>
          <p:cNvSpPr/>
          <p:nvPr/>
        </p:nvSpPr>
        <p:spPr>
          <a:xfrm>
            <a:off x="6484698" y="4756259"/>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2" name="ViewUniform"/>
          <p:cNvSpPr/>
          <p:nvPr/>
        </p:nvSpPr>
        <p:spPr>
          <a:xfrm>
            <a:off x="6708878" y="4526764"/>
            <a:ext cx="187325" cy="193402"/>
          </a:xfrm>
          <a:prstGeom prst="rect">
            <a:avLst/>
          </a:prstGeom>
          <a:solidFill>
            <a:schemeClr val="accent1">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3" name="ViewUniform"/>
          <p:cNvSpPr/>
          <p:nvPr/>
        </p:nvSpPr>
        <p:spPr>
          <a:xfrm>
            <a:off x="6708878" y="4757610"/>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73131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9"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72" grpId="0" animBg="1"/>
      <p:bldP spid="73" grpId="0" animBg="1"/>
      <p:bldP spid="74" grpId="0" animBg="1"/>
      <p:bldP spid="75" grpId="0" animBg="1"/>
      <p:bldP spid="78" grpId="0" animBg="1"/>
      <p:bldP spid="80" grpId="0" animBg="1"/>
      <p:bldP spid="81" grpId="0" animBg="1"/>
      <p:bldP spid="82" grpId="0" animBg="1"/>
      <p:bldP spid="8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908291" y="3603528"/>
            <a:ext cx="151881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albedo</a:t>
            </a:r>
          </a:p>
        </p:txBody>
      </p: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389335" y="3434329"/>
            <a:ext cx="1935966" cy="740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537244" y="3578328"/>
            <a:ext cx="154948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normal</a:t>
            </a:r>
          </a:p>
        </p:txBody>
      </p:sp>
      <p:sp>
        <p:nvSpPr>
          <p:cNvPr id="5" name="Title 4"/>
          <p:cNvSpPr>
            <a:spLocks noGrp="1"/>
          </p:cNvSpPr>
          <p:nvPr/>
        </p:nvSpPr>
        <p:spPr>
          <a:xfrm>
            <a:off x="294707" y="151876"/>
            <a:ext cx="1156642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Placement choices are overloaded component definitions</a:t>
            </a:r>
          </a:p>
        </p:txBody>
      </p:sp>
      <p:sp>
        <p:nvSpPr>
          <p:cNvPr id="3" name="Rectangle 2"/>
          <p:cNvSpPr/>
          <p:nvPr/>
        </p:nvSpPr>
        <p:spPr>
          <a:xfrm>
            <a:off x="3689046" y="1588368"/>
            <a:ext cx="161955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vert_pos</a:t>
            </a:r>
            <a:endParaRPr lang="en-US" dirty="0"/>
          </a:p>
        </p:txBody>
      </p:sp>
      <p:sp>
        <p:nvSpPr>
          <p:cNvPr id="19" name="Rectangle 18"/>
          <p:cNvSpPr/>
          <p:nvPr/>
        </p:nvSpPr>
        <p:spPr>
          <a:xfrm>
            <a:off x="6060297" y="1627200"/>
            <a:ext cx="295043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viewProjectionMatrix</a:t>
            </a:r>
            <a:endParaRPr lang="en-US" dirty="0"/>
          </a:p>
        </p:txBody>
      </p:sp>
      <p:sp>
        <p:nvSpPr>
          <p:cNvPr id="20" name="Rectangle 19"/>
          <p:cNvSpPr/>
          <p:nvPr/>
        </p:nvSpPr>
        <p:spPr>
          <a:xfrm>
            <a:off x="4248150" y="2562771"/>
            <a:ext cx="157664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position</a:t>
            </a:r>
          </a:p>
        </p:txBody>
      </p:sp>
      <p:sp>
        <p:nvSpPr>
          <p:cNvPr id="21" name="Rectangle 20"/>
          <p:cNvSpPr/>
          <p:nvPr/>
        </p:nvSpPr>
        <p:spPr>
          <a:xfrm>
            <a:off x="4326084" y="3577032"/>
            <a:ext cx="179620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projCoord</a:t>
            </a:r>
            <a:endParaRPr lang="en-US" dirty="0"/>
          </a:p>
        </p:txBody>
      </p:sp>
      <p:sp>
        <p:nvSpPr>
          <p:cNvPr id="23" name="Rectangle 22"/>
          <p:cNvSpPr/>
          <p:nvPr/>
        </p:nvSpPr>
        <p:spPr>
          <a:xfrm>
            <a:off x="6361483" y="2603289"/>
            <a:ext cx="179879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normalTex</a:t>
            </a:r>
            <a:endParaRPr lang="en-US" dirty="0"/>
          </a:p>
        </p:txBody>
      </p:sp>
      <p:sp>
        <p:nvSpPr>
          <p:cNvPr id="25" name="Rectangle 24"/>
          <p:cNvSpPr/>
          <p:nvPr/>
        </p:nvSpPr>
        <p:spPr>
          <a:xfrm>
            <a:off x="6457640" y="4505594"/>
            <a:ext cx="1708687"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highlight</a:t>
            </a:r>
          </a:p>
        </p:txBody>
      </p:sp>
      <p:sp>
        <p:nvSpPr>
          <p:cNvPr id="26" name="Rectangle 25"/>
          <p:cNvSpPr/>
          <p:nvPr/>
        </p:nvSpPr>
        <p:spPr>
          <a:xfrm>
            <a:off x="7757605" y="5531166"/>
            <a:ext cx="204936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494239" y="5854290"/>
            <a:ext cx="1111531" cy="396721"/>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lowResVS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29" name="Rectangle 28"/>
          <p:cNvSpPr/>
          <p:nvPr/>
        </p:nvSpPr>
        <p:spPr>
          <a:xfrm>
            <a:off x="2941121" y="5854290"/>
            <a:ext cx="1131854" cy="396721"/>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lowResFS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39" name="Rectangle 38"/>
          <p:cNvSpPr/>
          <p:nvPr/>
        </p:nvSpPr>
        <p:spPr>
          <a:xfrm>
            <a:off x="4403072" y="5854290"/>
            <a:ext cx="623324" cy="396721"/>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 vs</a:t>
            </a:r>
          </a:p>
        </p:txBody>
      </p:sp>
      <p:sp>
        <p:nvSpPr>
          <p:cNvPr id="40" name="Rectangle 39"/>
          <p:cNvSpPr/>
          <p:nvPr/>
        </p:nvSpPr>
        <p:spPr>
          <a:xfrm>
            <a:off x="5419620" y="5854290"/>
            <a:ext cx="656340" cy="396721"/>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fs</a:t>
            </a:r>
          </a:p>
        </p:txBody>
      </p:sp>
      <p:sp>
        <p:nvSpPr>
          <p:cNvPr id="41" name="Rectangle 40"/>
          <p:cNvSpPr/>
          <p:nvPr/>
        </p:nvSpPr>
        <p:spPr>
          <a:xfrm>
            <a:off x="294707" y="5274114"/>
            <a:ext cx="1151784" cy="28498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meshVertex</a:t>
            </a:r>
            <a:endParaRPr lang="en-US" sz="1200" dirty="0"/>
          </a:p>
        </p:txBody>
      </p:sp>
      <p:sp>
        <p:nvSpPr>
          <p:cNvPr id="42" name="ViewUniform"/>
          <p:cNvSpPr/>
          <p:nvPr/>
        </p:nvSpPr>
        <p:spPr>
          <a:xfrm>
            <a:off x="311278" y="4860813"/>
            <a:ext cx="1135213" cy="28498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frameUniform</a:t>
            </a:r>
            <a:endParaRPr lang="en-US" sz="1200" dirty="0"/>
          </a:p>
        </p:txBody>
      </p:sp>
      <p:cxnSp>
        <p:nvCxnSpPr>
          <p:cNvPr id="43" name="Straight Arrow Connector 42"/>
          <p:cNvCxnSpPr/>
          <p:nvPr/>
        </p:nvCxnSpPr>
        <p:spPr>
          <a:xfrm>
            <a:off x="2639277"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127972" y="6042595"/>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532"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467935" y="6251011"/>
            <a:ext cx="0" cy="26286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467935" y="6493696"/>
            <a:ext cx="232608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5794015" y="6251011"/>
            <a:ext cx="0" cy="26286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94239" y="5002515"/>
            <a:ext cx="429977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12982" y="5428910"/>
            <a:ext cx="3098113"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611095" y="5409728"/>
            <a:ext cx="0" cy="398722"/>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888617" y="5428910"/>
            <a:ext cx="0" cy="3795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132443" y="5002514"/>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467935" y="5002513"/>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2020" y="5006759"/>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772141" y="5002513"/>
            <a:ext cx="0" cy="786776"/>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ViewUniform"/>
          <p:cNvSpPr/>
          <p:nvPr/>
        </p:nvSpPr>
        <p:spPr>
          <a:xfrm>
            <a:off x="3885650" y="1725328"/>
            <a:ext cx="187325" cy="193402"/>
          </a:xfrm>
          <a:prstGeom prst="rect">
            <a:avLst/>
          </a:prstGeom>
          <a:solidFill>
            <a:schemeClr val="accent6">
              <a:lumMod val="75000"/>
            </a:schemeClr>
          </a:solidFill>
          <a:ln>
            <a:solidFill>
              <a:schemeClr val="bg1">
                <a:lumMod val="7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59" name="ViewUniform"/>
          <p:cNvSpPr/>
          <p:nvPr/>
        </p:nvSpPr>
        <p:spPr>
          <a:xfrm>
            <a:off x="6265697" y="1747984"/>
            <a:ext cx="187325" cy="193402"/>
          </a:xfrm>
          <a:prstGeom prst="rect">
            <a:avLst/>
          </a:prstGeom>
          <a:ln>
            <a:solidFill>
              <a:schemeClr val="bg1">
                <a:lumMod val="7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62" name="ViewUniform"/>
          <p:cNvSpPr/>
          <p:nvPr/>
        </p:nvSpPr>
        <p:spPr>
          <a:xfrm>
            <a:off x="7928778" y="5660888"/>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9" name="ViewUniform"/>
          <p:cNvSpPr/>
          <p:nvPr/>
        </p:nvSpPr>
        <p:spPr>
          <a:xfrm>
            <a:off x="4500806" y="3602984"/>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0" name="ViewUniform"/>
          <p:cNvSpPr/>
          <p:nvPr/>
        </p:nvSpPr>
        <p:spPr>
          <a:xfrm>
            <a:off x="4498821" y="3829939"/>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1" name="ViewUniform"/>
          <p:cNvSpPr/>
          <p:nvPr/>
        </p:nvSpPr>
        <p:spPr>
          <a:xfrm>
            <a:off x="4381536" y="2584736"/>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4" name="ViewUniform"/>
          <p:cNvSpPr/>
          <p:nvPr/>
        </p:nvSpPr>
        <p:spPr>
          <a:xfrm>
            <a:off x="4379551" y="2811691"/>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5" name="ViewUniform"/>
          <p:cNvSpPr/>
          <p:nvPr/>
        </p:nvSpPr>
        <p:spPr>
          <a:xfrm>
            <a:off x="6386780" y="2619238"/>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6" name="ViewUniform"/>
          <p:cNvSpPr/>
          <p:nvPr/>
        </p:nvSpPr>
        <p:spPr>
          <a:xfrm>
            <a:off x="6384795" y="2853143"/>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7" name="ViewUniform"/>
          <p:cNvSpPr/>
          <p:nvPr/>
        </p:nvSpPr>
        <p:spPr>
          <a:xfrm>
            <a:off x="6608975" y="2619238"/>
            <a:ext cx="187325" cy="193402"/>
          </a:xfrm>
          <a:prstGeom prst="rect">
            <a:avLst/>
          </a:prstGeom>
          <a:solidFill>
            <a:schemeClr val="accent1">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8" name="ViewUniform"/>
          <p:cNvSpPr/>
          <p:nvPr/>
        </p:nvSpPr>
        <p:spPr>
          <a:xfrm>
            <a:off x="6608975" y="2853143"/>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9" name="ViewUniform"/>
          <p:cNvSpPr/>
          <p:nvPr/>
        </p:nvSpPr>
        <p:spPr>
          <a:xfrm>
            <a:off x="6776887" y="3604853"/>
            <a:ext cx="187325" cy="193402"/>
          </a:xfrm>
          <a:prstGeom prst="rect">
            <a:avLst/>
          </a:prstGeom>
          <a:solidFill>
            <a:schemeClr val="accent1">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0" name="ViewUniform"/>
          <p:cNvSpPr/>
          <p:nvPr/>
        </p:nvSpPr>
        <p:spPr>
          <a:xfrm>
            <a:off x="6774902" y="3826174"/>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1" name="ViewUniform"/>
          <p:cNvSpPr/>
          <p:nvPr/>
        </p:nvSpPr>
        <p:spPr>
          <a:xfrm>
            <a:off x="6486683" y="4526764"/>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2" name="ViewUniform"/>
          <p:cNvSpPr/>
          <p:nvPr/>
        </p:nvSpPr>
        <p:spPr>
          <a:xfrm>
            <a:off x="6484698" y="4756259"/>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3" name="ViewUniform"/>
          <p:cNvSpPr/>
          <p:nvPr/>
        </p:nvSpPr>
        <p:spPr>
          <a:xfrm>
            <a:off x="6708878" y="4526764"/>
            <a:ext cx="187325" cy="193402"/>
          </a:xfrm>
          <a:prstGeom prst="rect">
            <a:avLst/>
          </a:prstGeom>
          <a:solidFill>
            <a:schemeClr val="accent1">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4" name="ViewUniform"/>
          <p:cNvSpPr/>
          <p:nvPr/>
        </p:nvSpPr>
        <p:spPr>
          <a:xfrm>
            <a:off x="6708878" y="4757610"/>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5" name="ViewUniform"/>
          <p:cNvSpPr/>
          <p:nvPr/>
        </p:nvSpPr>
        <p:spPr>
          <a:xfrm>
            <a:off x="6554692" y="3604853"/>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6" name="ViewUniform"/>
          <p:cNvSpPr/>
          <p:nvPr/>
        </p:nvSpPr>
        <p:spPr>
          <a:xfrm>
            <a:off x="6552707" y="3824823"/>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7" name="ViewUniform"/>
          <p:cNvSpPr/>
          <p:nvPr/>
        </p:nvSpPr>
        <p:spPr>
          <a:xfrm>
            <a:off x="8946040" y="3633192"/>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8" name="ViewUniform"/>
          <p:cNvSpPr/>
          <p:nvPr/>
        </p:nvSpPr>
        <p:spPr>
          <a:xfrm>
            <a:off x="8944055" y="3861101"/>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9" name="ViewUniform"/>
          <p:cNvSpPr/>
          <p:nvPr/>
        </p:nvSpPr>
        <p:spPr>
          <a:xfrm>
            <a:off x="9166250" y="3861101"/>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00" name="ViewUniform"/>
          <p:cNvSpPr/>
          <p:nvPr/>
        </p:nvSpPr>
        <p:spPr>
          <a:xfrm>
            <a:off x="9166250" y="3633192"/>
            <a:ext cx="187325" cy="193402"/>
          </a:xfrm>
          <a:prstGeom prst="rect">
            <a:avLst/>
          </a:prstGeom>
          <a:solidFill>
            <a:schemeClr val="accent1">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 name="TextBox 3"/>
          <p:cNvSpPr txBox="1"/>
          <p:nvPr/>
        </p:nvSpPr>
        <p:spPr>
          <a:xfrm>
            <a:off x="8172419" y="3436922"/>
            <a:ext cx="1872155" cy="1077218"/>
          </a:xfrm>
          <a:prstGeom prst="rect">
            <a:avLst/>
          </a:prstGeom>
          <a:solidFill>
            <a:schemeClr val="accent1"/>
          </a:solidFill>
          <a:ln>
            <a:noFill/>
          </a:ln>
          <a:effectLst/>
        </p:spPr>
        <p:txBody>
          <a:bodyPr wrap="square" rtlCol="0">
            <a:spAutoFit/>
          </a:bodyPr>
          <a:lstStyle/>
          <a:p>
            <a:r>
              <a:rPr lang="en-US" sz="1600" dirty="0" err="1">
                <a:ln w="0"/>
                <a:effectLst>
                  <a:outerShdw blurRad="38100" dist="19050" dir="2700000" algn="tl" rotWithShape="0">
                    <a:schemeClr val="dk1">
                      <a:alpha val="40000"/>
                    </a:schemeClr>
                  </a:outerShdw>
                </a:effectLst>
                <a:latin typeface="Consolas" panose="020B0609020204030204" pitchFamily="49" charset="0"/>
              </a:rPr>
              <a:t>normal@lowResVS</a:t>
            </a:r>
            <a:endParaRPr lang="en-US" sz="1600" dirty="0">
              <a:ln w="0"/>
              <a:effectLst>
                <a:outerShdw blurRad="38100" dist="19050" dir="2700000" algn="tl" rotWithShape="0">
                  <a:schemeClr val="dk1">
                    <a:alpha val="40000"/>
                  </a:schemeClr>
                </a:outerShdw>
              </a:effectLst>
              <a:latin typeface="Consolas" panose="020B0609020204030204" pitchFamily="49" charset="0"/>
            </a:endParaRPr>
          </a:p>
          <a:p>
            <a:r>
              <a:rPr lang="en-US" sz="1600" dirty="0" err="1">
                <a:ln w="0"/>
                <a:effectLst>
                  <a:outerShdw blurRad="38100" dist="19050" dir="2700000" algn="tl" rotWithShape="0">
                    <a:schemeClr val="dk1">
                      <a:alpha val="40000"/>
                    </a:schemeClr>
                  </a:outerShdw>
                </a:effectLst>
                <a:latin typeface="Consolas" panose="020B0609020204030204" pitchFamily="49" charset="0"/>
              </a:rPr>
              <a:t>normal@lowResFS</a:t>
            </a:r>
            <a:endParaRPr lang="en-US" sz="1600" dirty="0">
              <a:ln w="0"/>
              <a:effectLst>
                <a:outerShdw blurRad="38100" dist="19050" dir="2700000" algn="tl" rotWithShape="0">
                  <a:schemeClr val="dk1">
                    <a:alpha val="40000"/>
                  </a:schemeClr>
                </a:outerShdw>
              </a:effectLst>
              <a:latin typeface="Consolas" panose="020B0609020204030204" pitchFamily="49" charset="0"/>
            </a:endParaRPr>
          </a:p>
          <a:p>
            <a:r>
              <a:rPr lang="en-US" sz="1600" dirty="0" err="1">
                <a:ln w="0"/>
                <a:effectLst>
                  <a:outerShdw blurRad="38100" dist="19050" dir="2700000" algn="tl" rotWithShape="0">
                    <a:schemeClr val="dk1">
                      <a:alpha val="40000"/>
                    </a:schemeClr>
                  </a:outerShdw>
                </a:effectLst>
                <a:latin typeface="Consolas" panose="020B0609020204030204" pitchFamily="49" charset="0"/>
              </a:rPr>
              <a:t>normal@vs</a:t>
            </a:r>
            <a:endParaRPr lang="en-US" sz="1600" dirty="0">
              <a:ln w="0"/>
              <a:effectLst>
                <a:outerShdw blurRad="38100" dist="19050" dir="2700000" algn="tl" rotWithShape="0">
                  <a:schemeClr val="dk1">
                    <a:alpha val="40000"/>
                  </a:schemeClr>
                </a:outerShdw>
              </a:effectLst>
              <a:latin typeface="Consolas" panose="020B0609020204030204" pitchFamily="49" charset="0"/>
            </a:endParaRPr>
          </a:p>
          <a:p>
            <a:r>
              <a:rPr lang="en-US" sz="1600" dirty="0" err="1">
                <a:ln w="0"/>
                <a:effectLst>
                  <a:outerShdw blurRad="38100" dist="19050" dir="2700000" algn="tl" rotWithShape="0">
                    <a:schemeClr val="dk1">
                      <a:alpha val="40000"/>
                    </a:schemeClr>
                  </a:outerShdw>
                </a:effectLst>
                <a:latin typeface="Consolas" panose="020B0609020204030204" pitchFamily="49" charset="0"/>
              </a:rPr>
              <a:t>normal@fs</a:t>
            </a:r>
            <a:endParaRPr lang="en-US" sz="1600" dirty="0">
              <a:ln w="0"/>
              <a:effectLst>
                <a:outerShdw blurRad="38100" dist="19050" dir="2700000" algn="tl" rotWithShape="0">
                  <a:schemeClr val="dk1">
                    <a:alpha val="40000"/>
                  </a:schemeClr>
                </a:outerShdw>
              </a:effectLst>
              <a:latin typeface="Consolas" panose="020B0609020204030204" pitchFamily="49" charset="0"/>
            </a:endParaRPr>
          </a:p>
        </p:txBody>
      </p:sp>
    </p:spTree>
    <p:extLst>
      <p:ext uri="{BB962C8B-B14F-4D97-AF65-F5344CB8AC3E}">
        <p14:creationId xmlns:p14="http://schemas.microsoft.com/office/powerpoint/2010/main" val="202089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457640" y="4505594"/>
            <a:ext cx="1708687"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highlight</a:t>
            </a:r>
          </a:p>
        </p:txBody>
      </p: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ViewUniform"/>
          <p:cNvSpPr/>
          <p:nvPr/>
        </p:nvSpPr>
        <p:spPr>
          <a:xfrm>
            <a:off x="6667923" y="4642554"/>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2" name="Rectangle 1"/>
          <p:cNvSpPr/>
          <p:nvPr/>
        </p:nvSpPr>
        <p:spPr>
          <a:xfrm>
            <a:off x="6389335" y="3434329"/>
            <a:ext cx="1935966" cy="740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908291" y="3603528"/>
            <a:ext cx="151881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albedo</a:t>
            </a:r>
          </a:p>
        </p:txBody>
      </p:sp>
      <p:sp>
        <p:nvSpPr>
          <p:cNvPr id="79" name="ViewUniform"/>
          <p:cNvSpPr/>
          <p:nvPr/>
        </p:nvSpPr>
        <p:spPr>
          <a:xfrm>
            <a:off x="9136260" y="3740488"/>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24" name="Rectangle 23"/>
          <p:cNvSpPr/>
          <p:nvPr/>
        </p:nvSpPr>
        <p:spPr>
          <a:xfrm>
            <a:off x="6537244" y="3578328"/>
            <a:ext cx="154948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normal</a:t>
            </a:r>
          </a:p>
        </p:txBody>
      </p:sp>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Making placement choices is picking overloaded definition</a:t>
            </a:r>
          </a:p>
        </p:txBody>
      </p:sp>
      <p:sp>
        <p:nvSpPr>
          <p:cNvPr id="3" name="Rectangle 2"/>
          <p:cNvSpPr/>
          <p:nvPr/>
        </p:nvSpPr>
        <p:spPr>
          <a:xfrm>
            <a:off x="3689046" y="1588368"/>
            <a:ext cx="161955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vert_pos</a:t>
            </a:r>
            <a:endParaRPr lang="en-US" dirty="0"/>
          </a:p>
        </p:txBody>
      </p:sp>
      <p:sp>
        <p:nvSpPr>
          <p:cNvPr id="19" name="Rectangle 18"/>
          <p:cNvSpPr/>
          <p:nvPr/>
        </p:nvSpPr>
        <p:spPr>
          <a:xfrm>
            <a:off x="6060297" y="1627200"/>
            <a:ext cx="295043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viewProjectionMatrix</a:t>
            </a:r>
            <a:endParaRPr lang="en-US" dirty="0"/>
          </a:p>
        </p:txBody>
      </p:sp>
      <p:sp>
        <p:nvSpPr>
          <p:cNvPr id="20" name="Rectangle 19"/>
          <p:cNvSpPr/>
          <p:nvPr/>
        </p:nvSpPr>
        <p:spPr>
          <a:xfrm>
            <a:off x="4248150" y="2562771"/>
            <a:ext cx="157664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position</a:t>
            </a:r>
          </a:p>
        </p:txBody>
      </p:sp>
      <p:sp>
        <p:nvSpPr>
          <p:cNvPr id="21" name="Rectangle 20"/>
          <p:cNvSpPr/>
          <p:nvPr/>
        </p:nvSpPr>
        <p:spPr>
          <a:xfrm>
            <a:off x="4326084" y="3577032"/>
            <a:ext cx="179620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projCoord</a:t>
            </a:r>
            <a:endParaRPr lang="en-US" dirty="0"/>
          </a:p>
        </p:txBody>
      </p:sp>
      <p:sp>
        <p:nvSpPr>
          <p:cNvPr id="23" name="Rectangle 22"/>
          <p:cNvSpPr/>
          <p:nvPr/>
        </p:nvSpPr>
        <p:spPr>
          <a:xfrm>
            <a:off x="6361483" y="2603289"/>
            <a:ext cx="179879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normalTex</a:t>
            </a:r>
            <a:endParaRPr lang="en-US" dirty="0"/>
          </a:p>
        </p:txBody>
      </p:sp>
      <p:sp>
        <p:nvSpPr>
          <p:cNvPr id="26" name="Rectangle 25"/>
          <p:cNvSpPr/>
          <p:nvPr/>
        </p:nvSpPr>
        <p:spPr>
          <a:xfrm>
            <a:off x="7757605" y="5531166"/>
            <a:ext cx="204936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494239" y="5854290"/>
            <a:ext cx="1111531" cy="396721"/>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lowResVS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29" name="Rectangle 28"/>
          <p:cNvSpPr/>
          <p:nvPr/>
        </p:nvSpPr>
        <p:spPr>
          <a:xfrm>
            <a:off x="2941121" y="5854290"/>
            <a:ext cx="1131854" cy="396721"/>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lowResFS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39" name="Rectangle 38"/>
          <p:cNvSpPr/>
          <p:nvPr/>
        </p:nvSpPr>
        <p:spPr>
          <a:xfrm>
            <a:off x="4403072" y="5854290"/>
            <a:ext cx="623324" cy="396721"/>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 vs</a:t>
            </a:r>
          </a:p>
        </p:txBody>
      </p:sp>
      <p:sp>
        <p:nvSpPr>
          <p:cNvPr id="40" name="Rectangle 39"/>
          <p:cNvSpPr/>
          <p:nvPr/>
        </p:nvSpPr>
        <p:spPr>
          <a:xfrm>
            <a:off x="5419620" y="5854290"/>
            <a:ext cx="656340" cy="396721"/>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fs</a:t>
            </a:r>
          </a:p>
        </p:txBody>
      </p:sp>
      <p:sp>
        <p:nvSpPr>
          <p:cNvPr id="41" name="Rectangle 40"/>
          <p:cNvSpPr/>
          <p:nvPr/>
        </p:nvSpPr>
        <p:spPr>
          <a:xfrm>
            <a:off x="294707" y="5274114"/>
            <a:ext cx="1151784" cy="28498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meshVertex</a:t>
            </a:r>
            <a:endParaRPr lang="en-US" sz="1200" dirty="0"/>
          </a:p>
        </p:txBody>
      </p:sp>
      <p:sp>
        <p:nvSpPr>
          <p:cNvPr id="42" name="ViewUniform"/>
          <p:cNvSpPr/>
          <p:nvPr/>
        </p:nvSpPr>
        <p:spPr>
          <a:xfrm>
            <a:off x="311278" y="4860813"/>
            <a:ext cx="1135213" cy="28498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frameUniform</a:t>
            </a:r>
            <a:endParaRPr lang="en-US" sz="1200" dirty="0"/>
          </a:p>
        </p:txBody>
      </p:sp>
      <p:cxnSp>
        <p:nvCxnSpPr>
          <p:cNvPr id="43" name="Straight Arrow Connector 42"/>
          <p:cNvCxnSpPr/>
          <p:nvPr/>
        </p:nvCxnSpPr>
        <p:spPr>
          <a:xfrm>
            <a:off x="2639277"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127972" y="6042595"/>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532"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467935" y="6251011"/>
            <a:ext cx="0" cy="26286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467935" y="6493696"/>
            <a:ext cx="232608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5794015" y="6251011"/>
            <a:ext cx="0" cy="26286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94239" y="5002515"/>
            <a:ext cx="429977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12982" y="5428910"/>
            <a:ext cx="3098113"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611095" y="5409728"/>
            <a:ext cx="0" cy="398722"/>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888617" y="5428910"/>
            <a:ext cx="0" cy="3795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132443" y="5002514"/>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467935" y="5002513"/>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2020" y="5006759"/>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772141" y="5002513"/>
            <a:ext cx="0" cy="786776"/>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ViewUniform"/>
          <p:cNvSpPr/>
          <p:nvPr/>
        </p:nvSpPr>
        <p:spPr>
          <a:xfrm>
            <a:off x="3885650" y="1725328"/>
            <a:ext cx="187325" cy="193402"/>
          </a:xfrm>
          <a:prstGeom prst="rect">
            <a:avLst/>
          </a:prstGeom>
          <a:solidFill>
            <a:schemeClr val="accent6">
              <a:lumMod val="75000"/>
            </a:schemeClr>
          </a:solidFill>
          <a:ln>
            <a:solidFill>
              <a:schemeClr val="bg1">
                <a:lumMod val="7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59" name="ViewUniform"/>
          <p:cNvSpPr/>
          <p:nvPr/>
        </p:nvSpPr>
        <p:spPr>
          <a:xfrm>
            <a:off x="6265697" y="1747984"/>
            <a:ext cx="187325" cy="193402"/>
          </a:xfrm>
          <a:prstGeom prst="rect">
            <a:avLst/>
          </a:prstGeom>
          <a:ln>
            <a:solidFill>
              <a:schemeClr val="bg1">
                <a:lumMod val="7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60" name="ViewUniform"/>
          <p:cNvSpPr/>
          <p:nvPr/>
        </p:nvSpPr>
        <p:spPr>
          <a:xfrm>
            <a:off x="4500806" y="3590284"/>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1" name="ViewUniform"/>
          <p:cNvSpPr/>
          <p:nvPr/>
        </p:nvSpPr>
        <p:spPr>
          <a:xfrm>
            <a:off x="4498821" y="3826764"/>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2" name="ViewUniform"/>
          <p:cNvSpPr/>
          <p:nvPr/>
        </p:nvSpPr>
        <p:spPr>
          <a:xfrm>
            <a:off x="7928778" y="5660888"/>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3" name="ViewUniform"/>
          <p:cNvSpPr/>
          <p:nvPr/>
        </p:nvSpPr>
        <p:spPr>
          <a:xfrm>
            <a:off x="4381536" y="2591086"/>
            <a:ext cx="187325" cy="193402"/>
          </a:xfrm>
          <a:prstGeom prst="rect">
            <a:avLst/>
          </a:prstGeom>
          <a:solidFill>
            <a:schemeClr val="bg2">
              <a:lumMod val="25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4" name="ViewUniform"/>
          <p:cNvSpPr/>
          <p:nvPr/>
        </p:nvSpPr>
        <p:spPr>
          <a:xfrm>
            <a:off x="4379551" y="2811691"/>
            <a:ext cx="187325" cy="193402"/>
          </a:xfrm>
          <a:prstGeom prst="rect">
            <a:avLst/>
          </a:prstGeom>
          <a:solidFill>
            <a:schemeClr val="accent2">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8" name="ViewUniform"/>
          <p:cNvSpPr/>
          <p:nvPr/>
        </p:nvSpPr>
        <p:spPr>
          <a:xfrm>
            <a:off x="6569285" y="2755028"/>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5" name="ViewUniform"/>
          <p:cNvSpPr/>
          <p:nvPr/>
        </p:nvSpPr>
        <p:spPr>
          <a:xfrm>
            <a:off x="6724862" y="3722258"/>
            <a:ext cx="187325" cy="193402"/>
          </a:xfrm>
          <a:prstGeom prst="rect">
            <a:avLst/>
          </a:prstGeom>
          <a:solidFill>
            <a:schemeClr val="accent5">
              <a:lumMod val="50000"/>
            </a:schemeClr>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 name="TextBox 3"/>
          <p:cNvSpPr txBox="1"/>
          <p:nvPr/>
        </p:nvSpPr>
        <p:spPr>
          <a:xfrm>
            <a:off x="8174736" y="3438144"/>
            <a:ext cx="1867371" cy="1077218"/>
          </a:xfrm>
          <a:prstGeom prst="rect">
            <a:avLst/>
          </a:prstGeom>
          <a:solidFill>
            <a:schemeClr val="accent1"/>
          </a:solidFill>
          <a:ln>
            <a:noFill/>
          </a:ln>
          <a:effectLst/>
        </p:spPr>
        <p:txBody>
          <a:bodyPr wrap="square" rtlCol="0">
            <a:spAutoFit/>
          </a:bodyPr>
          <a:lstStyle/>
          <a:p>
            <a:r>
              <a:rPr lang="en-US" sz="1600" strike="sngStrike" dirty="0" err="1">
                <a:solidFill>
                  <a:schemeClr val="tx1">
                    <a:lumMod val="50000"/>
                    <a:lumOff val="50000"/>
                  </a:schemeClr>
                </a:solidFill>
                <a:latin typeface="Consolas" panose="020B0609020204030204" pitchFamily="49" charset="0"/>
              </a:rPr>
              <a:t>normal@lowResVS</a:t>
            </a:r>
            <a:endParaRPr lang="en-US" sz="1600" strike="sngStrike" dirty="0">
              <a:solidFill>
                <a:schemeClr val="tx1">
                  <a:lumMod val="50000"/>
                  <a:lumOff val="50000"/>
                </a:schemeClr>
              </a:solidFill>
              <a:latin typeface="Consolas" panose="020B0609020204030204" pitchFamily="49" charset="0"/>
            </a:endParaRPr>
          </a:p>
          <a:p>
            <a:r>
              <a:rPr lang="en-US" sz="1600" strike="sngStrike" dirty="0" err="1">
                <a:solidFill>
                  <a:schemeClr val="tx1">
                    <a:lumMod val="50000"/>
                    <a:lumOff val="50000"/>
                  </a:schemeClr>
                </a:solidFill>
                <a:latin typeface="Consolas" panose="020B0609020204030204" pitchFamily="49" charset="0"/>
              </a:rPr>
              <a:t>normal@lowResFS</a:t>
            </a:r>
            <a:endParaRPr lang="en-US" sz="1600" strike="sngStrike" dirty="0">
              <a:solidFill>
                <a:schemeClr val="tx1">
                  <a:lumMod val="50000"/>
                  <a:lumOff val="50000"/>
                </a:schemeClr>
              </a:solidFill>
              <a:latin typeface="Consolas" panose="020B0609020204030204" pitchFamily="49" charset="0"/>
            </a:endParaRPr>
          </a:p>
          <a:p>
            <a:r>
              <a:rPr lang="en-US" sz="1600" strike="sngStrike" dirty="0" err="1">
                <a:solidFill>
                  <a:schemeClr val="tx1">
                    <a:lumMod val="50000"/>
                    <a:lumOff val="50000"/>
                  </a:schemeClr>
                </a:solidFill>
                <a:latin typeface="Consolas" panose="020B0609020204030204" pitchFamily="49" charset="0"/>
              </a:rPr>
              <a:t>normal@vs</a:t>
            </a:r>
            <a:endParaRPr lang="en-US" sz="1600" strike="sngStrike" dirty="0">
              <a:solidFill>
                <a:schemeClr val="tx1">
                  <a:lumMod val="50000"/>
                  <a:lumOff val="50000"/>
                </a:schemeClr>
              </a:solidFill>
              <a:latin typeface="Consolas" panose="020B0609020204030204" pitchFamily="49" charset="0"/>
            </a:endParaRPr>
          </a:p>
          <a:p>
            <a:r>
              <a:rPr lang="en-US" sz="1600" dirty="0" err="1">
                <a:ln w="0"/>
                <a:effectLst>
                  <a:outerShdw blurRad="38100" dist="19050" dir="2700000" algn="tl" rotWithShape="0">
                    <a:schemeClr val="dk1">
                      <a:alpha val="40000"/>
                    </a:schemeClr>
                  </a:outerShdw>
                </a:effectLst>
                <a:latin typeface="Consolas" panose="020B0609020204030204" pitchFamily="49" charset="0"/>
              </a:rPr>
              <a:t>normal@fs</a:t>
            </a:r>
            <a:endParaRPr lang="en-US" sz="1600" dirty="0">
              <a:ln w="0"/>
              <a:effectLst>
                <a:outerShdw blurRad="38100" dist="19050" dir="2700000" algn="tl" rotWithShape="0">
                  <a:schemeClr val="dk1">
                    <a:alpha val="40000"/>
                  </a:schemeClr>
                </a:outerShdw>
              </a:effectLst>
              <a:latin typeface="Consolas" panose="020B0609020204030204" pitchFamily="49" charset="0"/>
            </a:endParaRPr>
          </a:p>
        </p:txBody>
      </p:sp>
    </p:spTree>
    <p:extLst>
      <p:ext uri="{BB962C8B-B14F-4D97-AF65-F5344CB8AC3E}">
        <p14:creationId xmlns:p14="http://schemas.microsoft.com/office/powerpoint/2010/main" val="2750341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908291" y="3603528"/>
            <a:ext cx="151881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albedo</a:t>
            </a:r>
          </a:p>
        </p:txBody>
      </p:sp>
      <p:sp>
        <p:nvSpPr>
          <p:cNvPr id="76" name="ViewUniform"/>
          <p:cNvSpPr/>
          <p:nvPr/>
        </p:nvSpPr>
        <p:spPr>
          <a:xfrm>
            <a:off x="9012714" y="3633192"/>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7" name="ViewUniform"/>
          <p:cNvSpPr/>
          <p:nvPr/>
        </p:nvSpPr>
        <p:spPr>
          <a:xfrm>
            <a:off x="9010729" y="3875387"/>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9" name="ViewUniform"/>
          <p:cNvSpPr/>
          <p:nvPr/>
        </p:nvSpPr>
        <p:spPr>
          <a:xfrm>
            <a:off x="9232924" y="3876738"/>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Overloaded component definitions can be different</a:t>
            </a:r>
          </a:p>
        </p:txBody>
      </p:sp>
      <p:sp>
        <p:nvSpPr>
          <p:cNvPr id="3" name="Rectangle 2"/>
          <p:cNvSpPr/>
          <p:nvPr/>
        </p:nvSpPr>
        <p:spPr>
          <a:xfrm>
            <a:off x="3689046" y="1588368"/>
            <a:ext cx="161955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vert_pos</a:t>
            </a:r>
            <a:endParaRPr lang="en-US" dirty="0"/>
          </a:p>
        </p:txBody>
      </p:sp>
      <p:sp>
        <p:nvSpPr>
          <p:cNvPr id="19" name="Rectangle 18"/>
          <p:cNvSpPr/>
          <p:nvPr/>
        </p:nvSpPr>
        <p:spPr>
          <a:xfrm>
            <a:off x="6060297" y="1627200"/>
            <a:ext cx="295043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viewProjectionMatrix</a:t>
            </a:r>
            <a:endParaRPr lang="en-US" dirty="0"/>
          </a:p>
        </p:txBody>
      </p:sp>
      <p:sp>
        <p:nvSpPr>
          <p:cNvPr id="20" name="Rectangle 19"/>
          <p:cNvSpPr/>
          <p:nvPr/>
        </p:nvSpPr>
        <p:spPr>
          <a:xfrm>
            <a:off x="4248150" y="2562771"/>
            <a:ext cx="157664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position</a:t>
            </a:r>
          </a:p>
        </p:txBody>
      </p:sp>
      <p:sp>
        <p:nvSpPr>
          <p:cNvPr id="21" name="Rectangle 20"/>
          <p:cNvSpPr/>
          <p:nvPr/>
        </p:nvSpPr>
        <p:spPr>
          <a:xfrm>
            <a:off x="4326084" y="3577032"/>
            <a:ext cx="179620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projCoord</a:t>
            </a:r>
            <a:endParaRPr lang="en-US" dirty="0"/>
          </a:p>
        </p:txBody>
      </p:sp>
      <p:sp>
        <p:nvSpPr>
          <p:cNvPr id="23" name="Rectangle 22"/>
          <p:cNvSpPr/>
          <p:nvPr/>
        </p:nvSpPr>
        <p:spPr>
          <a:xfrm>
            <a:off x="6361483" y="2603289"/>
            <a:ext cx="179879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normalTex</a:t>
            </a:r>
            <a:endParaRPr lang="en-US" dirty="0"/>
          </a:p>
        </p:txBody>
      </p:sp>
      <p:sp>
        <p:nvSpPr>
          <p:cNvPr id="25" name="Rectangle 24"/>
          <p:cNvSpPr/>
          <p:nvPr/>
        </p:nvSpPr>
        <p:spPr>
          <a:xfrm>
            <a:off x="6457640" y="4505594"/>
            <a:ext cx="1708687"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highlight</a:t>
            </a:r>
          </a:p>
        </p:txBody>
      </p:sp>
      <p:sp>
        <p:nvSpPr>
          <p:cNvPr id="26" name="Rectangle 25"/>
          <p:cNvSpPr/>
          <p:nvPr/>
        </p:nvSpPr>
        <p:spPr>
          <a:xfrm>
            <a:off x="7757605" y="5531166"/>
            <a:ext cx="204936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ViewUniform"/>
          <p:cNvSpPr/>
          <p:nvPr/>
        </p:nvSpPr>
        <p:spPr>
          <a:xfrm>
            <a:off x="3885650" y="1725328"/>
            <a:ext cx="187325" cy="193402"/>
          </a:xfrm>
          <a:prstGeom prst="rect">
            <a:avLst/>
          </a:prstGeom>
          <a:solidFill>
            <a:schemeClr val="accent6">
              <a:lumMod val="75000"/>
            </a:schemeClr>
          </a:solidFill>
          <a:ln>
            <a:solidFill>
              <a:schemeClr val="bg1">
                <a:lumMod val="8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59" name="ViewUniform"/>
          <p:cNvSpPr/>
          <p:nvPr/>
        </p:nvSpPr>
        <p:spPr>
          <a:xfrm>
            <a:off x="6265697" y="1747984"/>
            <a:ext cx="187325" cy="193402"/>
          </a:xfrm>
          <a:prstGeom prst="rect">
            <a:avLst/>
          </a:prstGeom>
          <a:ln>
            <a:solidFill>
              <a:schemeClr val="bg1">
                <a:lumMod val="8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60" name="ViewUniform"/>
          <p:cNvSpPr/>
          <p:nvPr/>
        </p:nvSpPr>
        <p:spPr>
          <a:xfrm>
            <a:off x="4500806" y="3598378"/>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1" name="ViewUniform"/>
          <p:cNvSpPr/>
          <p:nvPr/>
        </p:nvSpPr>
        <p:spPr>
          <a:xfrm>
            <a:off x="4498821" y="3826764"/>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2" name="ViewUniform"/>
          <p:cNvSpPr/>
          <p:nvPr/>
        </p:nvSpPr>
        <p:spPr>
          <a:xfrm>
            <a:off x="7928778" y="5660888"/>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3" name="ViewUniform"/>
          <p:cNvSpPr/>
          <p:nvPr/>
        </p:nvSpPr>
        <p:spPr>
          <a:xfrm>
            <a:off x="4381536" y="2587908"/>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4" name="ViewUniform"/>
          <p:cNvSpPr/>
          <p:nvPr/>
        </p:nvSpPr>
        <p:spPr>
          <a:xfrm>
            <a:off x="4379551" y="2814867"/>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5" name="ViewUniform"/>
          <p:cNvSpPr/>
          <p:nvPr/>
        </p:nvSpPr>
        <p:spPr>
          <a:xfrm>
            <a:off x="6385193" y="2620824"/>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6" name="ViewUniform"/>
          <p:cNvSpPr/>
          <p:nvPr/>
        </p:nvSpPr>
        <p:spPr>
          <a:xfrm>
            <a:off x="6383208" y="2854729"/>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7" name="ViewUniform"/>
          <p:cNvSpPr/>
          <p:nvPr/>
        </p:nvSpPr>
        <p:spPr>
          <a:xfrm>
            <a:off x="6607388" y="2620824"/>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8" name="ViewUniform"/>
          <p:cNvSpPr/>
          <p:nvPr/>
        </p:nvSpPr>
        <p:spPr>
          <a:xfrm>
            <a:off x="6607388" y="2854729"/>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8" name="ViewUniform"/>
          <p:cNvSpPr/>
          <p:nvPr/>
        </p:nvSpPr>
        <p:spPr>
          <a:xfrm>
            <a:off x="9234909" y="3634543"/>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0" name="ViewUniform"/>
          <p:cNvSpPr/>
          <p:nvPr/>
        </p:nvSpPr>
        <p:spPr>
          <a:xfrm>
            <a:off x="6491049" y="4526763"/>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1" name="ViewUniform"/>
          <p:cNvSpPr/>
          <p:nvPr/>
        </p:nvSpPr>
        <p:spPr>
          <a:xfrm>
            <a:off x="6491049" y="4759434"/>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2" name="ViewUniform"/>
          <p:cNvSpPr/>
          <p:nvPr/>
        </p:nvSpPr>
        <p:spPr>
          <a:xfrm>
            <a:off x="6715229" y="4526763"/>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3" name="ViewUniform"/>
          <p:cNvSpPr/>
          <p:nvPr/>
        </p:nvSpPr>
        <p:spPr>
          <a:xfrm>
            <a:off x="6715229" y="4759434"/>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9" name="Rectangle 68"/>
          <p:cNvSpPr/>
          <p:nvPr/>
        </p:nvSpPr>
        <p:spPr>
          <a:xfrm>
            <a:off x="209106" y="4894926"/>
            <a:ext cx="7035301" cy="646331"/>
          </a:xfrm>
          <a:prstGeom prst="rect">
            <a:avLst/>
          </a:prstGeom>
        </p:spPr>
        <p:txBody>
          <a:bodyPr wrap="square">
            <a:spAutoFit/>
          </a:bodyPr>
          <a:lstStyle/>
          <a:p>
            <a:r>
              <a:rPr lang="en-US" dirty="0">
                <a:solidFill>
                  <a:schemeClr val="bg1"/>
                </a:solidFill>
                <a:latin typeface="Consolas" panose="020B0609020204030204" pitchFamily="49" charset="0"/>
                <a:cs typeface="Consolas" panose="020B0609020204030204" pitchFamily="49" charset="0"/>
              </a:rPr>
              <a:t>// implementation #1</a:t>
            </a:r>
          </a:p>
          <a:p>
            <a:r>
              <a:rPr lang="en-US" dirty="0">
                <a:solidFill>
                  <a:schemeClr val="bg1"/>
                </a:solidFill>
                <a:latin typeface="Consolas" panose="020B0609020204030204" pitchFamily="49" charset="0"/>
                <a:cs typeface="Consolas" panose="020B0609020204030204" pitchFamily="49" charset="0"/>
              </a:rPr>
              <a:t>vec3 normal = normalize(</a:t>
            </a:r>
            <a:r>
              <a:rPr lang="en-US" dirty="0" err="1">
                <a:solidFill>
                  <a:schemeClr val="bg1"/>
                </a:solidFill>
                <a:latin typeface="Consolas" panose="020B0609020204030204" pitchFamily="49" charset="0"/>
                <a:cs typeface="Consolas" panose="020B0609020204030204" pitchFamily="49" charset="0"/>
              </a:rPr>
              <a:t>normalTex.x</a:t>
            </a:r>
            <a:r>
              <a:rPr lang="en-US" dirty="0">
                <a:solidFill>
                  <a:schemeClr val="bg1"/>
                </a:solidFill>
                <a:latin typeface="Consolas" panose="020B0609020204030204" pitchFamily="49" charset="0"/>
                <a:cs typeface="Consolas" panose="020B0609020204030204" pitchFamily="49" charset="0"/>
              </a:rPr>
              <a:t> * </a:t>
            </a:r>
            <a:r>
              <a:rPr lang="en-US" dirty="0" err="1">
                <a:solidFill>
                  <a:schemeClr val="bg1"/>
                </a:solidFill>
                <a:latin typeface="Consolas" panose="020B0609020204030204" pitchFamily="49" charset="0"/>
                <a:cs typeface="Consolas" panose="020B0609020204030204" pitchFamily="49" charset="0"/>
              </a:rPr>
              <a:t>vTangent</a:t>
            </a:r>
            <a:r>
              <a:rPr lang="en-US" dirty="0">
                <a:solidFill>
                  <a:schemeClr val="bg1"/>
                </a:solidFill>
                <a:latin typeface="Consolas" panose="020B0609020204030204" pitchFamily="49" charset="0"/>
                <a:cs typeface="Consolas" panose="020B0609020204030204" pitchFamily="49" charset="0"/>
              </a:rPr>
              <a:t> + ...);</a:t>
            </a:r>
          </a:p>
        </p:txBody>
      </p:sp>
      <p:sp>
        <p:nvSpPr>
          <p:cNvPr id="2" name="Rectangle 1"/>
          <p:cNvSpPr/>
          <p:nvPr/>
        </p:nvSpPr>
        <p:spPr>
          <a:xfrm>
            <a:off x="6389334" y="3434328"/>
            <a:ext cx="1836732" cy="740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8174736" y="3438144"/>
            <a:ext cx="2998388" cy="1077218"/>
          </a:xfrm>
          <a:prstGeom prst="rect">
            <a:avLst/>
          </a:prstGeom>
          <a:solidFill>
            <a:schemeClr val="accent1"/>
          </a:solidFill>
          <a:ln>
            <a:noFill/>
          </a:ln>
          <a:effectLst/>
        </p:spPr>
        <p:txBody>
          <a:bodyPr wrap="square" rtlCol="0">
            <a:spAutoFit/>
          </a:bodyPr>
          <a:lstStyle>
            <a:defPPr>
              <a:defRPr lang="en-US"/>
            </a:defPPr>
            <a:lvl1pPr>
              <a:defRPr sz="1600">
                <a:ln w="0"/>
                <a:effectLst>
                  <a:outerShdw blurRad="38100" dist="19050" dir="2700000" algn="tl" rotWithShape="0">
                    <a:schemeClr val="dk1">
                      <a:alpha val="40000"/>
                    </a:schemeClr>
                  </a:outerShdw>
                </a:effectLst>
                <a:latin typeface="Consolas" panose="020B0609020204030204" pitchFamily="49" charset="0"/>
              </a:defRPr>
            </a:lvl1pPr>
          </a:lstStyle>
          <a:p>
            <a:r>
              <a:rPr lang="en-US" dirty="0" err="1"/>
              <a:t>normal@lowResVS</a:t>
            </a:r>
            <a:r>
              <a:rPr lang="en-US" dirty="0"/>
              <a:t> (</a:t>
            </a:r>
            <a:r>
              <a:rPr lang="en-US" dirty="0" err="1"/>
              <a:t>impl</a:t>
            </a:r>
            <a:r>
              <a:rPr lang="en-US" dirty="0"/>
              <a:t> #1)</a:t>
            </a:r>
          </a:p>
          <a:p>
            <a:r>
              <a:rPr lang="en-US" dirty="0" err="1"/>
              <a:t>normal@lowResFS</a:t>
            </a:r>
            <a:r>
              <a:rPr lang="en-US" dirty="0"/>
              <a:t> (</a:t>
            </a:r>
            <a:r>
              <a:rPr lang="en-US" dirty="0" err="1"/>
              <a:t>impl</a:t>
            </a:r>
            <a:r>
              <a:rPr lang="en-US" dirty="0"/>
              <a:t> #1)</a:t>
            </a:r>
          </a:p>
          <a:p>
            <a:r>
              <a:rPr lang="en-US" dirty="0" err="1"/>
              <a:t>normal@vs</a:t>
            </a:r>
            <a:r>
              <a:rPr lang="en-US" dirty="0"/>
              <a:t> (</a:t>
            </a:r>
            <a:r>
              <a:rPr lang="en-US" dirty="0" err="1"/>
              <a:t>impl</a:t>
            </a:r>
            <a:r>
              <a:rPr lang="en-US" dirty="0"/>
              <a:t> #1)</a:t>
            </a:r>
          </a:p>
          <a:p>
            <a:r>
              <a:rPr lang="en-US" dirty="0" err="1"/>
              <a:t>normal@fs</a:t>
            </a:r>
            <a:r>
              <a:rPr lang="en-US" dirty="0"/>
              <a:t> (</a:t>
            </a:r>
            <a:r>
              <a:rPr lang="en-US" dirty="0" err="1"/>
              <a:t>impl</a:t>
            </a:r>
            <a:r>
              <a:rPr lang="en-US" dirty="0"/>
              <a:t> #1)</a:t>
            </a:r>
          </a:p>
        </p:txBody>
      </p:sp>
      <p:sp>
        <p:nvSpPr>
          <p:cNvPr id="24" name="Rectangle 23"/>
          <p:cNvSpPr/>
          <p:nvPr/>
        </p:nvSpPr>
        <p:spPr>
          <a:xfrm>
            <a:off x="6537244" y="3578328"/>
            <a:ext cx="154948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normal</a:t>
            </a:r>
          </a:p>
        </p:txBody>
      </p:sp>
      <p:sp>
        <p:nvSpPr>
          <p:cNvPr id="46" name="ViewUniform"/>
          <p:cNvSpPr/>
          <p:nvPr/>
        </p:nvSpPr>
        <p:spPr>
          <a:xfrm>
            <a:off x="6571071" y="3612911"/>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7" name="ViewUniform"/>
          <p:cNvSpPr/>
          <p:nvPr/>
        </p:nvSpPr>
        <p:spPr>
          <a:xfrm>
            <a:off x="6569086" y="3834116"/>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8" name="ViewUniform"/>
          <p:cNvSpPr/>
          <p:nvPr/>
        </p:nvSpPr>
        <p:spPr>
          <a:xfrm>
            <a:off x="6793266" y="3612911"/>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9" name="ViewUniform"/>
          <p:cNvSpPr/>
          <p:nvPr/>
        </p:nvSpPr>
        <p:spPr>
          <a:xfrm>
            <a:off x="6793266" y="3834116"/>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39685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908291" y="3603528"/>
            <a:ext cx="151881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albedo</a:t>
            </a:r>
          </a:p>
        </p:txBody>
      </p:sp>
      <p:sp>
        <p:nvSpPr>
          <p:cNvPr id="76" name="ViewUniform"/>
          <p:cNvSpPr/>
          <p:nvPr/>
        </p:nvSpPr>
        <p:spPr>
          <a:xfrm>
            <a:off x="9012714" y="3633192"/>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7" name="ViewUniform"/>
          <p:cNvSpPr/>
          <p:nvPr/>
        </p:nvSpPr>
        <p:spPr>
          <a:xfrm>
            <a:off x="9010729" y="3875387"/>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9" name="ViewUniform"/>
          <p:cNvSpPr/>
          <p:nvPr/>
        </p:nvSpPr>
        <p:spPr>
          <a:xfrm>
            <a:off x="9232924" y="3876738"/>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389334" y="3434328"/>
            <a:ext cx="1836732" cy="740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537244" y="3578328"/>
            <a:ext cx="154948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normal</a:t>
            </a:r>
          </a:p>
        </p:txBody>
      </p:sp>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Overloaded component definitions can be different</a:t>
            </a:r>
          </a:p>
        </p:txBody>
      </p:sp>
      <p:sp>
        <p:nvSpPr>
          <p:cNvPr id="3" name="Rectangle 2"/>
          <p:cNvSpPr/>
          <p:nvPr/>
        </p:nvSpPr>
        <p:spPr>
          <a:xfrm>
            <a:off x="3689046" y="1588368"/>
            <a:ext cx="161955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vert_pos</a:t>
            </a:r>
            <a:endParaRPr lang="en-US" dirty="0"/>
          </a:p>
        </p:txBody>
      </p:sp>
      <p:sp>
        <p:nvSpPr>
          <p:cNvPr id="19" name="Rectangle 18"/>
          <p:cNvSpPr/>
          <p:nvPr/>
        </p:nvSpPr>
        <p:spPr>
          <a:xfrm>
            <a:off x="6060297" y="1627200"/>
            <a:ext cx="295043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viewProjectionMatrix</a:t>
            </a:r>
            <a:endParaRPr lang="en-US" dirty="0"/>
          </a:p>
        </p:txBody>
      </p:sp>
      <p:sp>
        <p:nvSpPr>
          <p:cNvPr id="20" name="Rectangle 19"/>
          <p:cNvSpPr/>
          <p:nvPr/>
        </p:nvSpPr>
        <p:spPr>
          <a:xfrm>
            <a:off x="4248150" y="2562771"/>
            <a:ext cx="157664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position</a:t>
            </a:r>
          </a:p>
        </p:txBody>
      </p:sp>
      <p:sp>
        <p:nvSpPr>
          <p:cNvPr id="21" name="Rectangle 20"/>
          <p:cNvSpPr/>
          <p:nvPr/>
        </p:nvSpPr>
        <p:spPr>
          <a:xfrm>
            <a:off x="4326084" y="3577032"/>
            <a:ext cx="179620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projCoord</a:t>
            </a:r>
            <a:endParaRPr lang="en-US" dirty="0"/>
          </a:p>
        </p:txBody>
      </p:sp>
      <p:sp>
        <p:nvSpPr>
          <p:cNvPr id="23" name="Rectangle 22"/>
          <p:cNvSpPr/>
          <p:nvPr/>
        </p:nvSpPr>
        <p:spPr>
          <a:xfrm>
            <a:off x="6361483" y="2603289"/>
            <a:ext cx="179879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normalTex</a:t>
            </a:r>
            <a:endParaRPr lang="en-US" dirty="0"/>
          </a:p>
        </p:txBody>
      </p:sp>
      <p:sp>
        <p:nvSpPr>
          <p:cNvPr id="25" name="Rectangle 24"/>
          <p:cNvSpPr/>
          <p:nvPr/>
        </p:nvSpPr>
        <p:spPr>
          <a:xfrm>
            <a:off x="6457640" y="4505594"/>
            <a:ext cx="1708687"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highlight</a:t>
            </a:r>
          </a:p>
        </p:txBody>
      </p:sp>
      <p:sp>
        <p:nvSpPr>
          <p:cNvPr id="26" name="Rectangle 25"/>
          <p:cNvSpPr/>
          <p:nvPr/>
        </p:nvSpPr>
        <p:spPr>
          <a:xfrm>
            <a:off x="7757605" y="5531166"/>
            <a:ext cx="204936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ViewUniform"/>
          <p:cNvSpPr/>
          <p:nvPr/>
        </p:nvSpPr>
        <p:spPr>
          <a:xfrm>
            <a:off x="3885650" y="1725328"/>
            <a:ext cx="187325" cy="193402"/>
          </a:xfrm>
          <a:prstGeom prst="rect">
            <a:avLst/>
          </a:prstGeom>
          <a:solidFill>
            <a:schemeClr val="accent6">
              <a:lumMod val="75000"/>
            </a:schemeClr>
          </a:solidFill>
          <a:ln>
            <a:solidFill>
              <a:schemeClr val="bg1">
                <a:lumMod val="8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59" name="ViewUniform"/>
          <p:cNvSpPr/>
          <p:nvPr/>
        </p:nvSpPr>
        <p:spPr>
          <a:xfrm>
            <a:off x="6265697" y="1747984"/>
            <a:ext cx="187325" cy="193402"/>
          </a:xfrm>
          <a:prstGeom prst="rect">
            <a:avLst/>
          </a:prstGeom>
          <a:ln>
            <a:solidFill>
              <a:schemeClr val="bg1">
                <a:lumMod val="8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60" name="ViewUniform"/>
          <p:cNvSpPr/>
          <p:nvPr/>
        </p:nvSpPr>
        <p:spPr>
          <a:xfrm>
            <a:off x="4500806" y="3595999"/>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1" name="ViewUniform"/>
          <p:cNvSpPr/>
          <p:nvPr/>
        </p:nvSpPr>
        <p:spPr>
          <a:xfrm>
            <a:off x="4498821" y="3826764"/>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2" name="ViewUniform"/>
          <p:cNvSpPr/>
          <p:nvPr/>
        </p:nvSpPr>
        <p:spPr>
          <a:xfrm>
            <a:off x="7928778" y="5660888"/>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3" name="ViewUniform"/>
          <p:cNvSpPr/>
          <p:nvPr/>
        </p:nvSpPr>
        <p:spPr>
          <a:xfrm>
            <a:off x="4381536" y="2584736"/>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4" name="ViewUniform"/>
          <p:cNvSpPr/>
          <p:nvPr/>
        </p:nvSpPr>
        <p:spPr>
          <a:xfrm>
            <a:off x="4379551" y="2811691"/>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5" name="ViewUniform"/>
          <p:cNvSpPr/>
          <p:nvPr/>
        </p:nvSpPr>
        <p:spPr>
          <a:xfrm>
            <a:off x="6402655" y="2619238"/>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6" name="ViewUniform"/>
          <p:cNvSpPr/>
          <p:nvPr/>
        </p:nvSpPr>
        <p:spPr>
          <a:xfrm>
            <a:off x="6400670" y="2855083"/>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7" name="ViewUniform"/>
          <p:cNvSpPr/>
          <p:nvPr/>
        </p:nvSpPr>
        <p:spPr>
          <a:xfrm>
            <a:off x="6624850" y="2620589"/>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8" name="ViewUniform"/>
          <p:cNvSpPr/>
          <p:nvPr/>
        </p:nvSpPr>
        <p:spPr>
          <a:xfrm>
            <a:off x="6624850" y="2853143"/>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2" name="ViewUniform"/>
          <p:cNvSpPr/>
          <p:nvPr/>
        </p:nvSpPr>
        <p:spPr>
          <a:xfrm>
            <a:off x="6576917" y="3608028"/>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3" name="ViewUniform"/>
          <p:cNvSpPr/>
          <p:nvPr/>
        </p:nvSpPr>
        <p:spPr>
          <a:xfrm>
            <a:off x="6574932" y="3837523"/>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4" name="ViewUniform"/>
          <p:cNvSpPr/>
          <p:nvPr/>
        </p:nvSpPr>
        <p:spPr>
          <a:xfrm>
            <a:off x="6799112" y="3609379"/>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5" name="ViewUniform"/>
          <p:cNvSpPr/>
          <p:nvPr/>
        </p:nvSpPr>
        <p:spPr>
          <a:xfrm>
            <a:off x="6797127" y="3838874"/>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8" name="ViewUniform"/>
          <p:cNvSpPr/>
          <p:nvPr/>
        </p:nvSpPr>
        <p:spPr>
          <a:xfrm>
            <a:off x="9234909" y="3634543"/>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0" name="ViewUniform"/>
          <p:cNvSpPr/>
          <p:nvPr/>
        </p:nvSpPr>
        <p:spPr>
          <a:xfrm>
            <a:off x="6493033" y="4517239"/>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1" name="ViewUniform"/>
          <p:cNvSpPr/>
          <p:nvPr/>
        </p:nvSpPr>
        <p:spPr>
          <a:xfrm>
            <a:off x="6491048" y="4759434"/>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2" name="ViewUniform"/>
          <p:cNvSpPr/>
          <p:nvPr/>
        </p:nvSpPr>
        <p:spPr>
          <a:xfrm>
            <a:off x="6715228" y="4518590"/>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3" name="ViewUniform"/>
          <p:cNvSpPr/>
          <p:nvPr/>
        </p:nvSpPr>
        <p:spPr>
          <a:xfrm>
            <a:off x="6722768" y="4760785"/>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9" name="Rectangle 68"/>
          <p:cNvSpPr/>
          <p:nvPr/>
        </p:nvSpPr>
        <p:spPr>
          <a:xfrm>
            <a:off x="209106" y="4894926"/>
            <a:ext cx="7035301" cy="1477328"/>
          </a:xfrm>
          <a:prstGeom prst="rect">
            <a:avLst/>
          </a:prstGeom>
        </p:spPr>
        <p:txBody>
          <a:bodyPr wrap="square">
            <a:spAutoFit/>
          </a:bodyPr>
          <a:lstStyle/>
          <a:p>
            <a:r>
              <a:rPr lang="en-US" dirty="0">
                <a:solidFill>
                  <a:schemeClr val="bg1">
                    <a:lumMod val="85000"/>
                  </a:schemeClr>
                </a:solidFill>
                <a:latin typeface="Consolas" panose="020B0609020204030204" pitchFamily="49" charset="0"/>
                <a:cs typeface="Consolas" panose="020B0609020204030204" pitchFamily="49" charset="0"/>
              </a:rPr>
              <a:t>// implementation #1</a:t>
            </a:r>
          </a:p>
          <a:p>
            <a:r>
              <a:rPr lang="en-US" dirty="0">
                <a:solidFill>
                  <a:schemeClr val="bg1">
                    <a:lumMod val="85000"/>
                  </a:schemeClr>
                </a:solidFill>
                <a:latin typeface="Consolas" panose="020B0609020204030204" pitchFamily="49" charset="0"/>
                <a:cs typeface="Consolas" panose="020B0609020204030204" pitchFamily="49" charset="0"/>
              </a:rPr>
              <a:t>vec3 normal = normalize(</a:t>
            </a:r>
            <a:r>
              <a:rPr lang="en-US" dirty="0" err="1">
                <a:solidFill>
                  <a:schemeClr val="bg1">
                    <a:lumMod val="85000"/>
                  </a:schemeClr>
                </a:solidFill>
                <a:latin typeface="Consolas" panose="020B0609020204030204" pitchFamily="49" charset="0"/>
                <a:cs typeface="Consolas" panose="020B0609020204030204" pitchFamily="49" charset="0"/>
              </a:rPr>
              <a:t>normalTex.x</a:t>
            </a:r>
            <a:r>
              <a:rPr lang="en-US" dirty="0">
                <a:solidFill>
                  <a:schemeClr val="bg1">
                    <a:lumMod val="85000"/>
                  </a:schemeClr>
                </a:solidFill>
                <a:latin typeface="Consolas" panose="020B0609020204030204" pitchFamily="49" charset="0"/>
                <a:cs typeface="Consolas" panose="020B0609020204030204" pitchFamily="49" charset="0"/>
              </a:rPr>
              <a:t> * </a:t>
            </a:r>
            <a:r>
              <a:rPr lang="en-US" dirty="0" err="1">
                <a:solidFill>
                  <a:schemeClr val="bg1">
                    <a:lumMod val="85000"/>
                  </a:schemeClr>
                </a:solidFill>
                <a:latin typeface="Consolas" panose="020B0609020204030204" pitchFamily="49" charset="0"/>
                <a:cs typeface="Consolas" panose="020B0609020204030204" pitchFamily="49" charset="0"/>
              </a:rPr>
              <a:t>vTangent</a:t>
            </a:r>
            <a:r>
              <a:rPr lang="en-US" dirty="0">
                <a:solidFill>
                  <a:schemeClr val="bg1">
                    <a:lumMod val="85000"/>
                  </a:schemeClr>
                </a:solidFill>
                <a:latin typeface="Consolas" panose="020B0609020204030204" pitchFamily="49" charset="0"/>
                <a:cs typeface="Consolas" panose="020B0609020204030204" pitchFamily="49" charset="0"/>
              </a:rPr>
              <a:t> + ...);</a:t>
            </a:r>
          </a:p>
          <a:p>
            <a:endParaRPr lang="en-US" dirty="0">
              <a:solidFill>
                <a:schemeClr val="accent1"/>
              </a:solidFill>
              <a:latin typeface="Consolas" panose="020B0609020204030204" pitchFamily="49" charset="0"/>
              <a:cs typeface="Consolas" panose="020B0609020204030204" pitchFamily="49" charset="0"/>
            </a:endParaRPr>
          </a:p>
          <a:p>
            <a:r>
              <a:rPr lang="en-US" b="1" dirty="0">
                <a:solidFill>
                  <a:schemeClr val="accent1"/>
                </a:solidFill>
                <a:latin typeface="Consolas" panose="020B0609020204030204" pitchFamily="49" charset="0"/>
                <a:cs typeface="Consolas" panose="020B0609020204030204" pitchFamily="49" charset="0"/>
              </a:rPr>
              <a:t>// implementation #2</a:t>
            </a:r>
          </a:p>
          <a:p>
            <a:r>
              <a:rPr lang="en-US" b="1" dirty="0">
                <a:solidFill>
                  <a:schemeClr val="accent1"/>
                </a:solidFill>
                <a:latin typeface="Consolas" panose="020B0609020204030204" pitchFamily="49" charset="0"/>
                <a:cs typeface="Consolas" panose="020B0609020204030204" pitchFamily="49" charset="0"/>
              </a:rPr>
              <a:t>@vs vec3 normal = </a:t>
            </a:r>
            <a:r>
              <a:rPr lang="en-US" b="1" dirty="0" err="1">
                <a:solidFill>
                  <a:schemeClr val="accent1"/>
                </a:solidFill>
                <a:latin typeface="Consolas" panose="020B0609020204030204" pitchFamily="49" charset="0"/>
                <a:cs typeface="Consolas" panose="020B0609020204030204" pitchFamily="49" charset="0"/>
              </a:rPr>
              <a:t>vertNormal</a:t>
            </a:r>
            <a:r>
              <a:rPr lang="en-US" b="1" dirty="0">
                <a:solidFill>
                  <a:schemeClr val="accent1"/>
                </a:solidFill>
                <a:latin typeface="Consolas" panose="020B0609020204030204" pitchFamily="49" charset="0"/>
                <a:cs typeface="Consolas" panose="020B0609020204030204" pitchFamily="49" charset="0"/>
              </a:rPr>
              <a:t>;</a:t>
            </a:r>
          </a:p>
        </p:txBody>
      </p:sp>
      <p:sp>
        <p:nvSpPr>
          <p:cNvPr id="46" name="TextBox 45"/>
          <p:cNvSpPr txBox="1"/>
          <p:nvPr/>
        </p:nvSpPr>
        <p:spPr>
          <a:xfrm>
            <a:off x="8174736" y="3438144"/>
            <a:ext cx="2998388" cy="1077218"/>
          </a:xfrm>
          <a:prstGeom prst="rect">
            <a:avLst/>
          </a:prstGeom>
          <a:solidFill>
            <a:schemeClr val="accent1"/>
          </a:solidFill>
          <a:ln>
            <a:noFill/>
          </a:ln>
          <a:effectLst/>
        </p:spPr>
        <p:txBody>
          <a:bodyPr wrap="square" rtlCol="0">
            <a:spAutoFit/>
          </a:bodyPr>
          <a:lstStyle>
            <a:defPPr>
              <a:defRPr lang="en-US"/>
            </a:defPPr>
            <a:lvl1pPr>
              <a:defRPr sz="1600">
                <a:ln w="0"/>
                <a:effectLst>
                  <a:outerShdw blurRad="38100" dist="19050" dir="2700000" algn="tl" rotWithShape="0">
                    <a:schemeClr val="dk1">
                      <a:alpha val="40000"/>
                    </a:schemeClr>
                  </a:outerShdw>
                </a:effectLst>
                <a:latin typeface="Consolas" panose="020B0609020204030204" pitchFamily="49" charset="0"/>
              </a:defRPr>
            </a:lvl1pPr>
          </a:lstStyle>
          <a:p>
            <a:r>
              <a:rPr lang="en-US" dirty="0" err="1">
                <a:solidFill>
                  <a:schemeClr val="tx1">
                    <a:lumMod val="65000"/>
                    <a:lumOff val="35000"/>
                  </a:schemeClr>
                </a:solidFill>
                <a:effectLst/>
              </a:rPr>
              <a:t>normal@lowResVS</a:t>
            </a:r>
            <a:r>
              <a:rPr lang="en-US" dirty="0">
                <a:solidFill>
                  <a:schemeClr val="tx1">
                    <a:lumMod val="65000"/>
                    <a:lumOff val="35000"/>
                  </a:schemeClr>
                </a:solidFill>
                <a:effectLst/>
              </a:rPr>
              <a:t> (</a:t>
            </a:r>
            <a:r>
              <a:rPr lang="en-US" dirty="0" err="1">
                <a:solidFill>
                  <a:schemeClr val="tx1">
                    <a:lumMod val="65000"/>
                    <a:lumOff val="35000"/>
                  </a:schemeClr>
                </a:solidFill>
                <a:effectLst/>
              </a:rPr>
              <a:t>impl</a:t>
            </a:r>
            <a:r>
              <a:rPr lang="en-US" dirty="0">
                <a:solidFill>
                  <a:schemeClr val="tx1">
                    <a:lumMod val="65000"/>
                    <a:lumOff val="35000"/>
                  </a:schemeClr>
                </a:solidFill>
                <a:effectLst/>
              </a:rPr>
              <a:t> #1)</a:t>
            </a:r>
          </a:p>
          <a:p>
            <a:r>
              <a:rPr lang="en-US" dirty="0" err="1">
                <a:solidFill>
                  <a:schemeClr val="tx1">
                    <a:lumMod val="65000"/>
                    <a:lumOff val="35000"/>
                  </a:schemeClr>
                </a:solidFill>
                <a:effectLst/>
              </a:rPr>
              <a:t>normal@lowResFS</a:t>
            </a:r>
            <a:r>
              <a:rPr lang="en-US" dirty="0">
                <a:solidFill>
                  <a:schemeClr val="tx1">
                    <a:lumMod val="65000"/>
                    <a:lumOff val="35000"/>
                  </a:schemeClr>
                </a:solidFill>
                <a:effectLst/>
              </a:rPr>
              <a:t> (</a:t>
            </a:r>
            <a:r>
              <a:rPr lang="en-US" dirty="0" err="1">
                <a:solidFill>
                  <a:schemeClr val="tx1">
                    <a:lumMod val="65000"/>
                    <a:lumOff val="35000"/>
                  </a:schemeClr>
                </a:solidFill>
                <a:effectLst/>
              </a:rPr>
              <a:t>impl</a:t>
            </a:r>
            <a:r>
              <a:rPr lang="en-US" dirty="0">
                <a:solidFill>
                  <a:schemeClr val="tx1">
                    <a:lumMod val="65000"/>
                    <a:lumOff val="35000"/>
                  </a:schemeClr>
                </a:solidFill>
                <a:effectLst/>
              </a:rPr>
              <a:t> #1)</a:t>
            </a:r>
          </a:p>
          <a:p>
            <a:r>
              <a:rPr lang="en-US" b="1" dirty="0" err="1"/>
              <a:t>normal@vs</a:t>
            </a:r>
            <a:r>
              <a:rPr lang="en-US" b="1" dirty="0"/>
              <a:t> (</a:t>
            </a:r>
            <a:r>
              <a:rPr lang="en-US" b="1" dirty="0" err="1"/>
              <a:t>impl</a:t>
            </a:r>
            <a:r>
              <a:rPr lang="en-US" b="1" dirty="0"/>
              <a:t> #2)</a:t>
            </a:r>
          </a:p>
          <a:p>
            <a:r>
              <a:rPr lang="en-US" dirty="0" err="1">
                <a:solidFill>
                  <a:schemeClr val="tx1">
                    <a:lumMod val="65000"/>
                    <a:lumOff val="35000"/>
                  </a:schemeClr>
                </a:solidFill>
                <a:effectLst/>
              </a:rPr>
              <a:t>normal@fs</a:t>
            </a:r>
            <a:r>
              <a:rPr lang="en-US" dirty="0">
                <a:solidFill>
                  <a:schemeClr val="tx1">
                    <a:lumMod val="65000"/>
                    <a:lumOff val="35000"/>
                  </a:schemeClr>
                </a:solidFill>
                <a:effectLst/>
              </a:rPr>
              <a:t> (</a:t>
            </a:r>
            <a:r>
              <a:rPr lang="en-US" dirty="0" err="1">
                <a:solidFill>
                  <a:schemeClr val="tx1">
                    <a:lumMod val="65000"/>
                    <a:lumOff val="35000"/>
                  </a:schemeClr>
                </a:solidFill>
                <a:effectLst/>
              </a:rPr>
              <a:t>impl</a:t>
            </a:r>
            <a:r>
              <a:rPr lang="en-US" dirty="0">
                <a:solidFill>
                  <a:schemeClr val="tx1">
                    <a:lumMod val="65000"/>
                    <a:lumOff val="35000"/>
                  </a:schemeClr>
                </a:solidFill>
                <a:effectLst/>
              </a:rPr>
              <a:t> #1)</a:t>
            </a:r>
          </a:p>
        </p:txBody>
      </p:sp>
    </p:spTree>
    <p:extLst>
      <p:ext uri="{BB962C8B-B14F-4D97-AF65-F5344CB8AC3E}">
        <p14:creationId xmlns:p14="http://schemas.microsoft.com/office/powerpoint/2010/main" val="3011735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2900" b="1" dirty="0">
                <a:solidFill>
                  <a:schemeClr val="bg1"/>
                </a:solidFill>
              </a:rPr>
              <a:t>Algorithmic choices via component overloading</a:t>
            </a:r>
          </a:p>
        </p:txBody>
      </p:sp>
      <p:sp>
        <p:nvSpPr>
          <p:cNvPr id="69" name="Rectangle 68"/>
          <p:cNvSpPr/>
          <p:nvPr/>
        </p:nvSpPr>
        <p:spPr>
          <a:xfrm>
            <a:off x="224720" y="5118496"/>
            <a:ext cx="7035301" cy="1477328"/>
          </a:xfrm>
          <a:prstGeom prst="rect">
            <a:avLst/>
          </a:prstGeom>
        </p:spPr>
        <p:txBody>
          <a:bodyPr wrap="square">
            <a:spAutoFit/>
          </a:bodyPr>
          <a:lstStyle/>
          <a:p>
            <a:r>
              <a:rPr lang="en-US" dirty="0">
                <a:solidFill>
                  <a:schemeClr val="accent1"/>
                </a:solidFill>
                <a:latin typeface="Consolas" panose="020B0609020204030204" pitchFamily="49" charset="0"/>
                <a:cs typeface="Consolas" panose="020B0609020204030204" pitchFamily="49" charset="0"/>
              </a:rPr>
              <a:t>// implementation #1</a:t>
            </a:r>
          </a:p>
          <a:p>
            <a:r>
              <a:rPr lang="en-US" dirty="0">
                <a:solidFill>
                  <a:schemeClr val="accent1"/>
                </a:solidFill>
                <a:latin typeface="Consolas" panose="020B0609020204030204" pitchFamily="49" charset="0"/>
                <a:cs typeface="Consolas" panose="020B0609020204030204" pitchFamily="49" charset="0"/>
              </a:rPr>
              <a:t>vec3 highlight : </a:t>
            </a:r>
            <a:r>
              <a:rPr lang="en-US" dirty="0" err="1">
                <a:solidFill>
                  <a:schemeClr val="accent1"/>
                </a:solidFill>
                <a:latin typeface="Consolas" panose="020B0609020204030204" pitchFamily="49" charset="0"/>
                <a:cs typeface="Consolas" panose="020B0609020204030204" pitchFamily="49" charset="0"/>
              </a:rPr>
              <a:t>ggx</a:t>
            </a:r>
            <a:r>
              <a:rPr lang="en-US" dirty="0">
                <a:solidFill>
                  <a:schemeClr val="accent1"/>
                </a:solidFill>
                <a:latin typeface="Consolas" panose="020B0609020204030204" pitchFamily="49" charset="0"/>
                <a:cs typeface="Consolas" panose="020B0609020204030204" pitchFamily="49" charset="0"/>
              </a:rPr>
              <a:t> = </a:t>
            </a:r>
            <a:r>
              <a:rPr lang="en-US" dirty="0" err="1">
                <a:solidFill>
                  <a:schemeClr val="accent1"/>
                </a:solidFill>
                <a:latin typeface="Consolas" panose="020B0609020204030204" pitchFamily="49" charset="0"/>
                <a:cs typeface="Consolas" panose="020B0609020204030204" pitchFamily="49" charset="0"/>
              </a:rPr>
              <a:t>lighting_ggx</a:t>
            </a:r>
            <a:r>
              <a:rPr lang="en-US" dirty="0">
                <a:solidFill>
                  <a:schemeClr val="accent1"/>
                </a:solidFill>
                <a:latin typeface="Consolas" panose="020B0609020204030204" pitchFamily="49" charset="0"/>
                <a:cs typeface="Consolas" panose="020B0609020204030204" pitchFamily="49" charset="0"/>
              </a:rPr>
              <a:t>(...);</a:t>
            </a:r>
          </a:p>
          <a:p>
            <a:endParaRPr lang="en-US" dirty="0">
              <a:solidFill>
                <a:schemeClr val="accent1"/>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 implementation #2</a:t>
            </a:r>
          </a:p>
          <a:p>
            <a:r>
              <a:rPr lang="en-US" dirty="0">
                <a:solidFill>
                  <a:schemeClr val="accent1"/>
                </a:solidFill>
                <a:latin typeface="Consolas" panose="020B0609020204030204" pitchFamily="49" charset="0"/>
                <a:cs typeface="Consolas" panose="020B0609020204030204" pitchFamily="49" charset="0"/>
              </a:rPr>
              <a:t>vec3 highlight : </a:t>
            </a:r>
            <a:r>
              <a:rPr lang="en-US" dirty="0" err="1">
                <a:solidFill>
                  <a:schemeClr val="accent1"/>
                </a:solidFill>
                <a:latin typeface="Consolas" panose="020B0609020204030204" pitchFamily="49" charset="0"/>
                <a:cs typeface="Consolas" panose="020B0609020204030204" pitchFamily="49" charset="0"/>
              </a:rPr>
              <a:t>phong</a:t>
            </a:r>
            <a:r>
              <a:rPr lang="en-US" dirty="0">
                <a:solidFill>
                  <a:schemeClr val="accent1"/>
                </a:solidFill>
                <a:latin typeface="Consolas" panose="020B0609020204030204" pitchFamily="49" charset="0"/>
                <a:cs typeface="Consolas" panose="020B0609020204030204" pitchFamily="49" charset="0"/>
              </a:rPr>
              <a:t> = </a:t>
            </a:r>
            <a:r>
              <a:rPr lang="en-US" dirty="0" err="1">
                <a:solidFill>
                  <a:schemeClr val="accent1"/>
                </a:solidFill>
                <a:latin typeface="Consolas" panose="020B0609020204030204" pitchFamily="49" charset="0"/>
                <a:cs typeface="Consolas" panose="020B0609020204030204" pitchFamily="49" charset="0"/>
              </a:rPr>
              <a:t>lighting_phong</a:t>
            </a:r>
            <a:r>
              <a:rPr lang="en-US" dirty="0">
                <a:solidFill>
                  <a:schemeClr val="accent1"/>
                </a:solidFill>
                <a:latin typeface="Consolas" panose="020B0609020204030204" pitchFamily="49" charset="0"/>
                <a:cs typeface="Consolas" panose="020B0609020204030204" pitchFamily="49" charset="0"/>
              </a:rPr>
              <a:t>(...);</a:t>
            </a:r>
          </a:p>
        </p:txBody>
      </p:sp>
      <p:cxnSp>
        <p:nvCxnSpPr>
          <p:cNvPr id="46" name="Straight Arrow Connector 45"/>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908291" y="3603528"/>
            <a:ext cx="151881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albedo</a:t>
            </a:r>
          </a:p>
        </p:txBody>
      </p:sp>
      <p:sp>
        <p:nvSpPr>
          <p:cNvPr id="48" name="ViewUniform"/>
          <p:cNvSpPr/>
          <p:nvPr/>
        </p:nvSpPr>
        <p:spPr>
          <a:xfrm>
            <a:off x="8946040" y="3633192"/>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9" name="ViewUniform"/>
          <p:cNvSpPr/>
          <p:nvPr/>
        </p:nvSpPr>
        <p:spPr>
          <a:xfrm>
            <a:off x="8944055" y="3861101"/>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50" name="ViewUniform"/>
          <p:cNvSpPr/>
          <p:nvPr/>
        </p:nvSpPr>
        <p:spPr>
          <a:xfrm>
            <a:off x="9166250" y="3862452"/>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51" name="Straight Arrow Connector 5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6265697" y="4349233"/>
            <a:ext cx="2079313" cy="769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537244" y="3578328"/>
            <a:ext cx="154948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normal</a:t>
            </a:r>
          </a:p>
        </p:txBody>
      </p:sp>
      <p:sp>
        <p:nvSpPr>
          <p:cNvPr id="54" name="Rectangle 53"/>
          <p:cNvSpPr/>
          <p:nvPr/>
        </p:nvSpPr>
        <p:spPr>
          <a:xfrm>
            <a:off x="3689046" y="1588368"/>
            <a:ext cx="161955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vert_pos</a:t>
            </a:r>
            <a:endParaRPr lang="en-US" dirty="0"/>
          </a:p>
        </p:txBody>
      </p:sp>
      <p:sp>
        <p:nvSpPr>
          <p:cNvPr id="55" name="Rectangle 54"/>
          <p:cNvSpPr/>
          <p:nvPr/>
        </p:nvSpPr>
        <p:spPr>
          <a:xfrm>
            <a:off x="6060297" y="1627200"/>
            <a:ext cx="295043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viewProjectionMatrix</a:t>
            </a:r>
            <a:endParaRPr lang="en-US" dirty="0"/>
          </a:p>
        </p:txBody>
      </p:sp>
      <p:sp>
        <p:nvSpPr>
          <p:cNvPr id="56" name="Rectangle 55"/>
          <p:cNvSpPr/>
          <p:nvPr/>
        </p:nvSpPr>
        <p:spPr>
          <a:xfrm>
            <a:off x="4248150" y="2562771"/>
            <a:ext cx="1576641"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position</a:t>
            </a:r>
          </a:p>
        </p:txBody>
      </p:sp>
      <p:sp>
        <p:nvSpPr>
          <p:cNvPr id="57" name="Rectangle 56"/>
          <p:cNvSpPr/>
          <p:nvPr/>
        </p:nvSpPr>
        <p:spPr>
          <a:xfrm>
            <a:off x="4326084" y="3577032"/>
            <a:ext cx="179620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projCoord</a:t>
            </a:r>
            <a:endParaRPr lang="en-US" dirty="0"/>
          </a:p>
        </p:txBody>
      </p:sp>
      <p:sp>
        <p:nvSpPr>
          <p:cNvPr id="70" name="Rectangle 69"/>
          <p:cNvSpPr/>
          <p:nvPr/>
        </p:nvSpPr>
        <p:spPr>
          <a:xfrm>
            <a:off x="6361483" y="2603289"/>
            <a:ext cx="179879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normalTex</a:t>
            </a:r>
            <a:endParaRPr lang="en-US" dirty="0"/>
          </a:p>
        </p:txBody>
      </p:sp>
      <p:sp>
        <p:nvSpPr>
          <p:cNvPr id="71" name="Rectangle 70"/>
          <p:cNvSpPr/>
          <p:nvPr/>
        </p:nvSpPr>
        <p:spPr>
          <a:xfrm>
            <a:off x="6457640" y="4505594"/>
            <a:ext cx="1708687"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highlight</a:t>
            </a:r>
          </a:p>
        </p:txBody>
      </p:sp>
      <p:sp>
        <p:nvSpPr>
          <p:cNvPr id="84" name="Rectangle 83"/>
          <p:cNvSpPr/>
          <p:nvPr/>
        </p:nvSpPr>
        <p:spPr>
          <a:xfrm>
            <a:off x="7757605" y="5531166"/>
            <a:ext cx="204936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err="1"/>
              <a:t>outputColor</a:t>
            </a:r>
            <a:endParaRPr lang="en-US" dirty="0"/>
          </a:p>
        </p:txBody>
      </p:sp>
      <p:cxnSp>
        <p:nvCxnSpPr>
          <p:cNvPr id="85" name="Straight Arrow Connector 84"/>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ViewUniform"/>
          <p:cNvSpPr/>
          <p:nvPr/>
        </p:nvSpPr>
        <p:spPr>
          <a:xfrm>
            <a:off x="3885650" y="1725328"/>
            <a:ext cx="187325" cy="193402"/>
          </a:xfrm>
          <a:prstGeom prst="rect">
            <a:avLst/>
          </a:prstGeom>
          <a:solidFill>
            <a:schemeClr val="accent6">
              <a:lumMod val="75000"/>
            </a:schemeClr>
          </a:solidFill>
          <a:ln>
            <a:solidFill>
              <a:schemeClr val="bg1">
                <a:lumMod val="8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92" name="ViewUniform"/>
          <p:cNvSpPr/>
          <p:nvPr/>
        </p:nvSpPr>
        <p:spPr>
          <a:xfrm>
            <a:off x="6265697" y="1747984"/>
            <a:ext cx="187325" cy="193402"/>
          </a:xfrm>
          <a:prstGeom prst="rect">
            <a:avLst/>
          </a:prstGeom>
          <a:ln>
            <a:solidFill>
              <a:schemeClr val="bg1">
                <a:lumMod val="85000"/>
              </a:schemeClr>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93" name="ViewUniform"/>
          <p:cNvSpPr/>
          <p:nvPr/>
        </p:nvSpPr>
        <p:spPr>
          <a:xfrm>
            <a:off x="4500806" y="3598378"/>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4" name="ViewUniform"/>
          <p:cNvSpPr/>
          <p:nvPr/>
        </p:nvSpPr>
        <p:spPr>
          <a:xfrm>
            <a:off x="4498821" y="3826764"/>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5" name="ViewUniform"/>
          <p:cNvSpPr/>
          <p:nvPr/>
        </p:nvSpPr>
        <p:spPr>
          <a:xfrm>
            <a:off x="7928778" y="5660888"/>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6" name="ViewUniform"/>
          <p:cNvSpPr/>
          <p:nvPr/>
        </p:nvSpPr>
        <p:spPr>
          <a:xfrm>
            <a:off x="4381536" y="2583146"/>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7" name="ViewUniform"/>
          <p:cNvSpPr/>
          <p:nvPr/>
        </p:nvSpPr>
        <p:spPr>
          <a:xfrm>
            <a:off x="4379551" y="2810105"/>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8" name="ViewUniform"/>
          <p:cNvSpPr/>
          <p:nvPr/>
        </p:nvSpPr>
        <p:spPr>
          <a:xfrm>
            <a:off x="6392338" y="2616062"/>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99" name="ViewUniform"/>
          <p:cNvSpPr/>
          <p:nvPr/>
        </p:nvSpPr>
        <p:spPr>
          <a:xfrm>
            <a:off x="6390353" y="2851907"/>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00" name="ViewUniform"/>
          <p:cNvSpPr/>
          <p:nvPr/>
        </p:nvSpPr>
        <p:spPr>
          <a:xfrm>
            <a:off x="6614533" y="2617413"/>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01" name="ViewUniform"/>
          <p:cNvSpPr/>
          <p:nvPr/>
        </p:nvSpPr>
        <p:spPr>
          <a:xfrm>
            <a:off x="6614533" y="2849967"/>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02" name="ViewUniform"/>
          <p:cNvSpPr/>
          <p:nvPr/>
        </p:nvSpPr>
        <p:spPr>
          <a:xfrm>
            <a:off x="6565011" y="3606440"/>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03" name="ViewUniform"/>
          <p:cNvSpPr/>
          <p:nvPr/>
        </p:nvSpPr>
        <p:spPr>
          <a:xfrm>
            <a:off x="6563026" y="3835935"/>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04" name="ViewUniform"/>
          <p:cNvSpPr/>
          <p:nvPr/>
        </p:nvSpPr>
        <p:spPr>
          <a:xfrm>
            <a:off x="6787206" y="3607791"/>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05" name="ViewUniform"/>
          <p:cNvSpPr/>
          <p:nvPr/>
        </p:nvSpPr>
        <p:spPr>
          <a:xfrm>
            <a:off x="6785221" y="3837286"/>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06" name="ViewUniform"/>
          <p:cNvSpPr/>
          <p:nvPr/>
        </p:nvSpPr>
        <p:spPr>
          <a:xfrm>
            <a:off x="9168235" y="3634543"/>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07" name="ViewUniform"/>
          <p:cNvSpPr/>
          <p:nvPr/>
        </p:nvSpPr>
        <p:spPr>
          <a:xfrm>
            <a:off x="6499383" y="4517239"/>
            <a:ext cx="187325" cy="193402"/>
          </a:xfrm>
          <a:prstGeom prst="rect">
            <a:avLst/>
          </a:prstGeom>
          <a:solidFill>
            <a:schemeClr val="bg2">
              <a:lumMod val="2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08" name="ViewUniform"/>
          <p:cNvSpPr/>
          <p:nvPr/>
        </p:nvSpPr>
        <p:spPr>
          <a:xfrm>
            <a:off x="6497398" y="4759434"/>
            <a:ext cx="187325" cy="193402"/>
          </a:xfrm>
          <a:prstGeom prst="rect">
            <a:avLst/>
          </a:prstGeom>
          <a:solidFill>
            <a:schemeClr val="accent2">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09" name="ViewUniform"/>
          <p:cNvSpPr/>
          <p:nvPr/>
        </p:nvSpPr>
        <p:spPr>
          <a:xfrm>
            <a:off x="6721578" y="4518590"/>
            <a:ext cx="187325" cy="193402"/>
          </a:xfrm>
          <a:prstGeom prst="rect">
            <a:avLst/>
          </a:prstGeom>
          <a:solidFill>
            <a:schemeClr val="accent1">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110" name="ViewUniform"/>
          <p:cNvSpPr/>
          <p:nvPr/>
        </p:nvSpPr>
        <p:spPr>
          <a:xfrm>
            <a:off x="6729118" y="4760785"/>
            <a:ext cx="187325" cy="193402"/>
          </a:xfrm>
          <a:prstGeom prst="rect">
            <a:avLst/>
          </a:prstGeom>
          <a:solidFill>
            <a:schemeClr val="accent5">
              <a:lumMod val="50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 name="TextBox 3"/>
          <p:cNvSpPr txBox="1"/>
          <p:nvPr/>
        </p:nvSpPr>
        <p:spPr>
          <a:xfrm>
            <a:off x="8325300" y="4348117"/>
            <a:ext cx="3257360" cy="2062103"/>
          </a:xfrm>
          <a:prstGeom prst="rect">
            <a:avLst/>
          </a:prstGeom>
          <a:solidFill>
            <a:schemeClr val="accent1"/>
          </a:solidFill>
          <a:ln>
            <a:noFill/>
          </a:ln>
          <a:effectLst/>
        </p:spPr>
        <p:txBody>
          <a:bodyPr wrap="square" rtlCol="0">
            <a:spAutoFit/>
          </a:bodyPr>
          <a:lstStyle/>
          <a:p>
            <a:r>
              <a:rPr lang="en-US" sz="1600" dirty="0" err="1">
                <a:ln w="0"/>
                <a:effectLst>
                  <a:outerShdw blurRad="38100" dist="19050" dir="2700000" algn="tl" rotWithShape="0">
                    <a:schemeClr val="dk1">
                      <a:alpha val="40000"/>
                    </a:schemeClr>
                  </a:outerShdw>
                </a:effectLst>
                <a:latin typeface="Consolas" panose="020B0609020204030204" pitchFamily="49" charset="0"/>
              </a:rPr>
              <a:t>highlight@lowResVS</a:t>
            </a:r>
            <a:r>
              <a:rPr lang="en-US" sz="1600" dirty="0">
                <a:ln w="0"/>
                <a:effectLst>
                  <a:outerShdw blurRad="38100" dist="19050" dir="2700000" algn="tl" rotWithShape="0">
                    <a:schemeClr val="dk1">
                      <a:alpha val="40000"/>
                    </a:schemeClr>
                  </a:outerShdw>
                </a:effectLst>
                <a:latin typeface="Consolas" panose="020B0609020204030204" pitchFamily="49" charset="0"/>
              </a:rPr>
              <a:t> (</a:t>
            </a:r>
            <a:r>
              <a:rPr lang="en-US" sz="1600" dirty="0" err="1">
                <a:ln w="0"/>
                <a:effectLst>
                  <a:outerShdw blurRad="38100" dist="19050" dir="2700000" algn="tl" rotWithShape="0">
                    <a:schemeClr val="dk1">
                      <a:alpha val="40000"/>
                    </a:schemeClr>
                  </a:outerShdw>
                </a:effectLst>
                <a:latin typeface="Consolas" panose="020B0609020204030204" pitchFamily="49" charset="0"/>
              </a:rPr>
              <a:t>ggx</a:t>
            </a:r>
            <a:r>
              <a:rPr lang="en-US" sz="1600" dirty="0">
                <a:ln w="0"/>
                <a:effectLst>
                  <a:outerShdw blurRad="38100" dist="19050" dir="2700000" algn="tl" rotWithShape="0">
                    <a:schemeClr val="dk1">
                      <a:alpha val="40000"/>
                    </a:schemeClr>
                  </a:outerShdw>
                </a:effectLst>
                <a:latin typeface="Consolas" panose="020B0609020204030204" pitchFamily="49" charset="0"/>
              </a:rPr>
              <a:t>)</a:t>
            </a:r>
          </a:p>
          <a:p>
            <a:r>
              <a:rPr lang="en-US" sz="1600" dirty="0" err="1">
                <a:ln w="0"/>
                <a:effectLst>
                  <a:outerShdw blurRad="38100" dist="19050" dir="2700000" algn="tl" rotWithShape="0">
                    <a:schemeClr val="dk1">
                      <a:alpha val="40000"/>
                    </a:schemeClr>
                  </a:outerShdw>
                </a:effectLst>
                <a:latin typeface="Consolas" panose="020B0609020204030204" pitchFamily="49" charset="0"/>
              </a:rPr>
              <a:t>highlight@lowResFS</a:t>
            </a:r>
            <a:r>
              <a:rPr lang="en-US" sz="1600" dirty="0">
                <a:ln w="0"/>
                <a:effectLst>
                  <a:outerShdw blurRad="38100" dist="19050" dir="2700000" algn="tl" rotWithShape="0">
                    <a:schemeClr val="dk1">
                      <a:alpha val="40000"/>
                    </a:schemeClr>
                  </a:outerShdw>
                </a:effectLst>
                <a:latin typeface="Consolas" panose="020B0609020204030204" pitchFamily="49" charset="0"/>
              </a:rPr>
              <a:t> (</a:t>
            </a:r>
            <a:r>
              <a:rPr lang="en-US" sz="1600" dirty="0" err="1">
                <a:ln w="0"/>
                <a:effectLst>
                  <a:outerShdw blurRad="38100" dist="19050" dir="2700000" algn="tl" rotWithShape="0">
                    <a:schemeClr val="dk1">
                      <a:alpha val="40000"/>
                    </a:schemeClr>
                  </a:outerShdw>
                </a:effectLst>
                <a:latin typeface="Consolas" panose="020B0609020204030204" pitchFamily="49" charset="0"/>
              </a:rPr>
              <a:t>ggx</a:t>
            </a:r>
            <a:r>
              <a:rPr lang="en-US" sz="1600" dirty="0">
                <a:ln w="0"/>
                <a:effectLst>
                  <a:outerShdw blurRad="38100" dist="19050" dir="2700000" algn="tl" rotWithShape="0">
                    <a:schemeClr val="dk1">
                      <a:alpha val="40000"/>
                    </a:schemeClr>
                  </a:outerShdw>
                </a:effectLst>
                <a:latin typeface="Consolas" panose="020B0609020204030204" pitchFamily="49" charset="0"/>
              </a:rPr>
              <a:t>)</a:t>
            </a:r>
          </a:p>
          <a:p>
            <a:r>
              <a:rPr lang="en-US" sz="1600" dirty="0" err="1">
                <a:ln w="0"/>
                <a:effectLst>
                  <a:outerShdw blurRad="38100" dist="19050" dir="2700000" algn="tl" rotWithShape="0">
                    <a:schemeClr val="dk1">
                      <a:alpha val="40000"/>
                    </a:schemeClr>
                  </a:outerShdw>
                </a:effectLst>
                <a:latin typeface="Consolas" panose="020B0609020204030204" pitchFamily="49" charset="0"/>
              </a:rPr>
              <a:t>highlight@vs</a:t>
            </a:r>
            <a:r>
              <a:rPr lang="en-US" sz="1600" dirty="0">
                <a:ln w="0"/>
                <a:effectLst>
                  <a:outerShdw blurRad="38100" dist="19050" dir="2700000" algn="tl" rotWithShape="0">
                    <a:schemeClr val="dk1">
                      <a:alpha val="40000"/>
                    </a:schemeClr>
                  </a:outerShdw>
                </a:effectLst>
                <a:latin typeface="Consolas" panose="020B0609020204030204" pitchFamily="49" charset="0"/>
              </a:rPr>
              <a:t> (</a:t>
            </a:r>
            <a:r>
              <a:rPr lang="en-US" sz="1600" dirty="0" err="1">
                <a:ln w="0"/>
                <a:effectLst>
                  <a:outerShdw blurRad="38100" dist="19050" dir="2700000" algn="tl" rotWithShape="0">
                    <a:schemeClr val="dk1">
                      <a:alpha val="40000"/>
                    </a:schemeClr>
                  </a:outerShdw>
                </a:effectLst>
                <a:latin typeface="Consolas" panose="020B0609020204030204" pitchFamily="49" charset="0"/>
              </a:rPr>
              <a:t>ggx</a:t>
            </a:r>
            <a:r>
              <a:rPr lang="en-US" sz="1600" dirty="0">
                <a:ln w="0"/>
                <a:effectLst>
                  <a:outerShdw blurRad="38100" dist="19050" dir="2700000" algn="tl" rotWithShape="0">
                    <a:schemeClr val="dk1">
                      <a:alpha val="40000"/>
                    </a:schemeClr>
                  </a:outerShdw>
                </a:effectLst>
                <a:latin typeface="Consolas" panose="020B0609020204030204" pitchFamily="49" charset="0"/>
              </a:rPr>
              <a:t>)</a:t>
            </a:r>
          </a:p>
          <a:p>
            <a:r>
              <a:rPr lang="en-US" sz="1600" dirty="0" err="1">
                <a:ln w="0"/>
                <a:effectLst>
                  <a:outerShdw blurRad="38100" dist="19050" dir="2700000" algn="tl" rotWithShape="0">
                    <a:schemeClr val="dk1">
                      <a:alpha val="40000"/>
                    </a:schemeClr>
                  </a:outerShdw>
                </a:effectLst>
                <a:latin typeface="Consolas" panose="020B0609020204030204" pitchFamily="49" charset="0"/>
              </a:rPr>
              <a:t>highlight@fs</a:t>
            </a:r>
            <a:r>
              <a:rPr lang="en-US" sz="1600" dirty="0">
                <a:ln w="0"/>
                <a:effectLst>
                  <a:outerShdw blurRad="38100" dist="19050" dir="2700000" algn="tl" rotWithShape="0">
                    <a:schemeClr val="dk1">
                      <a:alpha val="40000"/>
                    </a:schemeClr>
                  </a:outerShdw>
                </a:effectLst>
                <a:latin typeface="Consolas" panose="020B0609020204030204" pitchFamily="49" charset="0"/>
              </a:rPr>
              <a:t> (</a:t>
            </a:r>
            <a:r>
              <a:rPr lang="en-US" sz="1600" dirty="0" err="1">
                <a:ln w="0"/>
                <a:effectLst>
                  <a:outerShdw blurRad="38100" dist="19050" dir="2700000" algn="tl" rotWithShape="0">
                    <a:schemeClr val="dk1">
                      <a:alpha val="40000"/>
                    </a:schemeClr>
                  </a:outerShdw>
                </a:effectLst>
                <a:latin typeface="Consolas" panose="020B0609020204030204" pitchFamily="49" charset="0"/>
              </a:rPr>
              <a:t>ggx</a:t>
            </a:r>
            <a:r>
              <a:rPr lang="en-US" sz="1600" dirty="0">
                <a:ln w="0"/>
                <a:effectLst>
                  <a:outerShdw blurRad="38100" dist="19050" dir="2700000" algn="tl" rotWithShape="0">
                    <a:schemeClr val="dk1">
                      <a:alpha val="40000"/>
                    </a:schemeClr>
                  </a:outerShdw>
                </a:effectLst>
                <a:latin typeface="Consolas" panose="020B0609020204030204" pitchFamily="49" charset="0"/>
              </a:rPr>
              <a:t>)</a:t>
            </a:r>
          </a:p>
          <a:p>
            <a:r>
              <a:rPr lang="en-US" sz="1600" dirty="0" err="1">
                <a:ln w="0"/>
                <a:effectLst>
                  <a:outerShdw blurRad="38100" dist="19050" dir="2700000" algn="tl" rotWithShape="0">
                    <a:schemeClr val="dk1">
                      <a:alpha val="40000"/>
                    </a:schemeClr>
                  </a:outerShdw>
                </a:effectLst>
                <a:latin typeface="Consolas" panose="020B0609020204030204" pitchFamily="49" charset="0"/>
              </a:rPr>
              <a:t>highlight@lowResVS</a:t>
            </a:r>
            <a:r>
              <a:rPr lang="en-US" sz="1600" dirty="0">
                <a:ln w="0"/>
                <a:effectLst>
                  <a:outerShdw blurRad="38100" dist="19050" dir="2700000" algn="tl" rotWithShape="0">
                    <a:schemeClr val="dk1">
                      <a:alpha val="40000"/>
                    </a:schemeClr>
                  </a:outerShdw>
                </a:effectLst>
                <a:latin typeface="Consolas" panose="020B0609020204030204" pitchFamily="49" charset="0"/>
              </a:rPr>
              <a:t> (</a:t>
            </a:r>
            <a:r>
              <a:rPr lang="en-US" sz="1600" dirty="0" err="1">
                <a:ln w="0"/>
                <a:effectLst>
                  <a:outerShdw blurRad="38100" dist="19050" dir="2700000" algn="tl" rotWithShape="0">
                    <a:schemeClr val="dk1">
                      <a:alpha val="40000"/>
                    </a:schemeClr>
                  </a:outerShdw>
                </a:effectLst>
                <a:latin typeface="Consolas" panose="020B0609020204030204" pitchFamily="49" charset="0"/>
              </a:rPr>
              <a:t>phong</a:t>
            </a:r>
            <a:r>
              <a:rPr lang="en-US" sz="1600" dirty="0">
                <a:ln w="0"/>
                <a:effectLst>
                  <a:outerShdw blurRad="38100" dist="19050" dir="2700000" algn="tl" rotWithShape="0">
                    <a:schemeClr val="dk1">
                      <a:alpha val="40000"/>
                    </a:schemeClr>
                  </a:outerShdw>
                </a:effectLst>
                <a:latin typeface="Consolas" panose="020B0609020204030204" pitchFamily="49" charset="0"/>
              </a:rPr>
              <a:t>)</a:t>
            </a:r>
          </a:p>
          <a:p>
            <a:r>
              <a:rPr lang="en-US" sz="1600" dirty="0" err="1">
                <a:ln w="0"/>
                <a:effectLst>
                  <a:outerShdw blurRad="38100" dist="19050" dir="2700000" algn="tl" rotWithShape="0">
                    <a:schemeClr val="dk1">
                      <a:alpha val="40000"/>
                    </a:schemeClr>
                  </a:outerShdw>
                </a:effectLst>
                <a:latin typeface="Consolas" panose="020B0609020204030204" pitchFamily="49" charset="0"/>
              </a:rPr>
              <a:t>highlight@lowResFS</a:t>
            </a:r>
            <a:r>
              <a:rPr lang="en-US" sz="1600" dirty="0">
                <a:ln w="0"/>
                <a:effectLst>
                  <a:outerShdw blurRad="38100" dist="19050" dir="2700000" algn="tl" rotWithShape="0">
                    <a:schemeClr val="dk1">
                      <a:alpha val="40000"/>
                    </a:schemeClr>
                  </a:outerShdw>
                </a:effectLst>
                <a:latin typeface="Consolas" panose="020B0609020204030204" pitchFamily="49" charset="0"/>
              </a:rPr>
              <a:t> (</a:t>
            </a:r>
            <a:r>
              <a:rPr lang="en-US" sz="1600" dirty="0" err="1">
                <a:ln w="0"/>
                <a:effectLst>
                  <a:outerShdw blurRad="38100" dist="19050" dir="2700000" algn="tl" rotWithShape="0">
                    <a:schemeClr val="dk1">
                      <a:alpha val="40000"/>
                    </a:schemeClr>
                  </a:outerShdw>
                </a:effectLst>
                <a:latin typeface="Consolas" panose="020B0609020204030204" pitchFamily="49" charset="0"/>
              </a:rPr>
              <a:t>phong</a:t>
            </a:r>
            <a:r>
              <a:rPr lang="en-US" sz="1600" dirty="0">
                <a:ln w="0"/>
                <a:effectLst>
                  <a:outerShdw blurRad="38100" dist="19050" dir="2700000" algn="tl" rotWithShape="0">
                    <a:schemeClr val="dk1">
                      <a:alpha val="40000"/>
                    </a:schemeClr>
                  </a:outerShdw>
                </a:effectLst>
                <a:latin typeface="Consolas" panose="020B0609020204030204" pitchFamily="49" charset="0"/>
              </a:rPr>
              <a:t>)</a:t>
            </a:r>
          </a:p>
          <a:p>
            <a:r>
              <a:rPr lang="en-US" sz="1600" dirty="0" err="1">
                <a:ln w="0"/>
                <a:effectLst>
                  <a:outerShdw blurRad="38100" dist="19050" dir="2700000" algn="tl" rotWithShape="0">
                    <a:schemeClr val="dk1">
                      <a:alpha val="40000"/>
                    </a:schemeClr>
                  </a:outerShdw>
                </a:effectLst>
                <a:latin typeface="Consolas" panose="020B0609020204030204" pitchFamily="49" charset="0"/>
              </a:rPr>
              <a:t>highlight@vs</a:t>
            </a:r>
            <a:r>
              <a:rPr lang="en-US" sz="1600" dirty="0">
                <a:ln w="0"/>
                <a:effectLst>
                  <a:outerShdw blurRad="38100" dist="19050" dir="2700000" algn="tl" rotWithShape="0">
                    <a:schemeClr val="dk1">
                      <a:alpha val="40000"/>
                    </a:schemeClr>
                  </a:outerShdw>
                </a:effectLst>
                <a:latin typeface="Consolas" panose="020B0609020204030204" pitchFamily="49" charset="0"/>
              </a:rPr>
              <a:t> (</a:t>
            </a:r>
            <a:r>
              <a:rPr lang="en-US" sz="1600" dirty="0" err="1">
                <a:ln w="0"/>
                <a:effectLst>
                  <a:outerShdw blurRad="38100" dist="19050" dir="2700000" algn="tl" rotWithShape="0">
                    <a:schemeClr val="dk1">
                      <a:alpha val="40000"/>
                    </a:schemeClr>
                  </a:outerShdw>
                </a:effectLst>
                <a:latin typeface="Consolas" panose="020B0609020204030204" pitchFamily="49" charset="0"/>
              </a:rPr>
              <a:t>phong</a:t>
            </a:r>
            <a:r>
              <a:rPr lang="en-US" sz="1600" dirty="0">
                <a:ln w="0"/>
                <a:effectLst>
                  <a:outerShdw blurRad="38100" dist="19050" dir="2700000" algn="tl" rotWithShape="0">
                    <a:schemeClr val="dk1">
                      <a:alpha val="40000"/>
                    </a:schemeClr>
                  </a:outerShdw>
                </a:effectLst>
                <a:latin typeface="Consolas" panose="020B0609020204030204" pitchFamily="49" charset="0"/>
              </a:rPr>
              <a:t>)</a:t>
            </a:r>
          </a:p>
          <a:p>
            <a:r>
              <a:rPr lang="en-US" sz="1600" dirty="0" err="1">
                <a:ln w="0"/>
                <a:effectLst>
                  <a:outerShdw blurRad="38100" dist="19050" dir="2700000" algn="tl" rotWithShape="0">
                    <a:schemeClr val="dk1">
                      <a:alpha val="40000"/>
                    </a:schemeClr>
                  </a:outerShdw>
                </a:effectLst>
                <a:latin typeface="Consolas" panose="020B0609020204030204" pitchFamily="49" charset="0"/>
              </a:rPr>
              <a:t>highlight@fs</a:t>
            </a:r>
            <a:r>
              <a:rPr lang="en-US" sz="1600" dirty="0">
                <a:ln w="0"/>
                <a:effectLst>
                  <a:outerShdw blurRad="38100" dist="19050" dir="2700000" algn="tl" rotWithShape="0">
                    <a:schemeClr val="dk1">
                      <a:alpha val="40000"/>
                    </a:schemeClr>
                  </a:outerShdw>
                </a:effectLst>
                <a:latin typeface="Consolas" panose="020B0609020204030204" pitchFamily="49" charset="0"/>
              </a:rPr>
              <a:t> (</a:t>
            </a:r>
            <a:r>
              <a:rPr lang="en-US" sz="1600" dirty="0" err="1">
                <a:ln w="0"/>
                <a:effectLst>
                  <a:outerShdw blurRad="38100" dist="19050" dir="2700000" algn="tl" rotWithShape="0">
                    <a:schemeClr val="dk1">
                      <a:alpha val="40000"/>
                    </a:schemeClr>
                  </a:outerShdw>
                </a:effectLst>
                <a:latin typeface="Consolas" panose="020B0609020204030204" pitchFamily="49" charset="0"/>
              </a:rPr>
              <a:t>phong</a:t>
            </a:r>
            <a:r>
              <a:rPr lang="en-US" sz="1600" dirty="0">
                <a:ln w="0"/>
                <a:effectLst>
                  <a:outerShdw blurRad="38100" dist="19050" dir="2700000" algn="tl" rotWithShape="0">
                    <a:schemeClr val="dk1">
                      <a:alpha val="40000"/>
                    </a:schemeClr>
                  </a:outerShdw>
                </a:effectLst>
                <a:latin typeface="Consolas" panose="020B0609020204030204" pitchFamily="49" charset="0"/>
              </a:rPr>
              <a:t>)</a:t>
            </a:r>
          </a:p>
        </p:txBody>
      </p:sp>
    </p:spTree>
    <p:extLst>
      <p:ext uri="{BB962C8B-B14F-4D97-AF65-F5344CB8AC3E}">
        <p14:creationId xmlns:p14="http://schemas.microsoft.com/office/powerpoint/2010/main" val="3568634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84441" y="889494"/>
            <a:ext cx="8941366" cy="4179120"/>
          </a:xfrm>
        </p:spPr>
        <p:txBody>
          <a:bodyPr>
            <a:noAutofit/>
          </a:bodyPr>
          <a:lstStyle/>
          <a:p>
            <a:pPr algn="ctr"/>
            <a:r>
              <a:rPr lang="en-US" sz="4800" dirty="0"/>
              <a:t>Shader Optimization </a:t>
            </a:r>
            <a:br>
              <a:rPr lang="en-US" sz="4800" dirty="0"/>
            </a:br>
            <a:r>
              <a:rPr lang="en-US" sz="4800" dirty="0"/>
              <a:t>=</a:t>
            </a:r>
            <a:br>
              <a:rPr lang="en-US" sz="4800" dirty="0"/>
            </a:br>
            <a:r>
              <a:rPr lang="en-US" sz="4800" dirty="0"/>
              <a:t>Picking overloaded component definitions</a:t>
            </a:r>
          </a:p>
        </p:txBody>
      </p:sp>
    </p:spTree>
    <p:extLst>
      <p:ext uri="{BB962C8B-B14F-4D97-AF65-F5344CB8AC3E}">
        <p14:creationId xmlns:p14="http://schemas.microsoft.com/office/powerpoint/2010/main" val="17884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0"/>
            <a:ext cx="12192000" cy="6858000"/>
          </a:xfrm>
          <a:prstGeom prst="rect">
            <a:avLst/>
          </a:prstGeom>
        </p:spPr>
      </p:pic>
      <p:sp>
        <p:nvSpPr>
          <p:cNvPr id="3" name="Rectangle 2"/>
          <p:cNvSpPr/>
          <p:nvPr/>
        </p:nvSpPr>
        <p:spPr>
          <a:xfrm>
            <a:off x="2951430" y="1115122"/>
            <a:ext cx="6111089" cy="4445619"/>
          </a:xfrm>
          <a:prstGeom prst="rect">
            <a:avLst/>
          </a:prstGeom>
          <a:solidFill>
            <a:schemeClr val="dk1">
              <a:alpha val="57000"/>
            </a:schemeClr>
          </a:solidFill>
          <a:ln>
            <a:solidFill>
              <a:schemeClr val="bg2">
                <a:lumMod val="50000"/>
              </a:schemeClr>
            </a:solidFill>
          </a:ln>
          <a:effectLst>
            <a:outerShdw blurRad="381000" sx="105000" sy="105000" algn="ctr" rotWithShape="0">
              <a:prstClr val="black">
                <a:alpha val="59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Rectangle 3"/>
          <p:cNvSpPr/>
          <p:nvPr/>
        </p:nvSpPr>
        <p:spPr>
          <a:xfrm>
            <a:off x="4615655" y="2075020"/>
            <a:ext cx="2960689" cy="1136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1:  Ray Marching Procedural Water Surface</a:t>
            </a:r>
          </a:p>
        </p:txBody>
      </p:sp>
      <p:sp>
        <p:nvSpPr>
          <p:cNvPr id="5" name="Rectangle 4"/>
          <p:cNvSpPr/>
          <p:nvPr/>
        </p:nvSpPr>
        <p:spPr>
          <a:xfrm>
            <a:off x="4615654" y="4005885"/>
            <a:ext cx="2960689" cy="8130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Evaluate surface appearance</a:t>
            </a:r>
          </a:p>
        </p:txBody>
      </p:sp>
      <p:sp>
        <p:nvSpPr>
          <p:cNvPr id="7" name="TextBox 6"/>
          <p:cNvSpPr txBox="1"/>
          <p:nvPr/>
        </p:nvSpPr>
        <p:spPr>
          <a:xfrm>
            <a:off x="3223629" y="1586663"/>
            <a:ext cx="4746023" cy="369332"/>
          </a:xfrm>
          <a:prstGeom prst="rect">
            <a:avLst/>
          </a:prstGeom>
          <a:noFill/>
        </p:spPr>
        <p:txBody>
          <a:bodyPr wrap="square" rtlCol="0">
            <a:spAutoFit/>
          </a:bodyPr>
          <a:lstStyle/>
          <a:p>
            <a:r>
              <a:rPr lang="en-US" dirty="0">
                <a:solidFill>
                  <a:schemeClr val="accent1"/>
                </a:solidFill>
              </a:rPr>
              <a:t>Compute at half resolution</a:t>
            </a:r>
          </a:p>
        </p:txBody>
      </p:sp>
      <p:sp>
        <p:nvSpPr>
          <p:cNvPr id="9" name="TextBox 8"/>
          <p:cNvSpPr txBox="1"/>
          <p:nvPr/>
        </p:nvSpPr>
        <p:spPr>
          <a:xfrm>
            <a:off x="3223629" y="3424092"/>
            <a:ext cx="4746023" cy="369332"/>
          </a:xfrm>
          <a:prstGeom prst="rect">
            <a:avLst/>
          </a:prstGeom>
          <a:noFill/>
        </p:spPr>
        <p:txBody>
          <a:bodyPr wrap="square" rtlCol="0">
            <a:spAutoFit/>
          </a:bodyPr>
          <a:lstStyle/>
          <a:p>
            <a:r>
              <a:rPr lang="en-US" dirty="0">
                <a:solidFill>
                  <a:schemeClr val="bg1"/>
                </a:solidFill>
              </a:rPr>
              <a:t>Compute at full resolution</a:t>
            </a:r>
          </a:p>
        </p:txBody>
      </p:sp>
    </p:spTree>
    <p:extLst>
      <p:ext uri="{BB962C8B-B14F-4D97-AF65-F5344CB8AC3E}">
        <p14:creationId xmlns:p14="http://schemas.microsoft.com/office/powerpoint/2010/main" val="21019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84440" y="0"/>
            <a:ext cx="8941366" cy="3782184"/>
          </a:xfrm>
        </p:spPr>
        <p:txBody>
          <a:bodyPr>
            <a:noAutofit/>
          </a:bodyPr>
          <a:lstStyle/>
          <a:p>
            <a:pPr algn="ctr"/>
            <a:r>
              <a:rPr lang="en-US" sz="4800" dirty="0"/>
              <a:t>Shader Optimization </a:t>
            </a:r>
            <a:br>
              <a:rPr lang="en-US" sz="4800" dirty="0"/>
            </a:br>
            <a:r>
              <a:rPr lang="en-US" sz="4800" dirty="0"/>
              <a:t>=</a:t>
            </a:r>
            <a:br>
              <a:rPr lang="en-US" sz="4800" dirty="0"/>
            </a:br>
            <a:r>
              <a:rPr lang="en-US" sz="4800" dirty="0"/>
              <a:t>Picking overloaded component definitions</a:t>
            </a:r>
          </a:p>
        </p:txBody>
      </p:sp>
      <p:sp>
        <p:nvSpPr>
          <p:cNvPr id="3" name="Rectangle 2"/>
          <p:cNvSpPr/>
          <p:nvPr/>
        </p:nvSpPr>
        <p:spPr>
          <a:xfrm>
            <a:off x="1209560" y="3955828"/>
            <a:ext cx="2767650" cy="142277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p:cNvSpPr txBox="1"/>
          <p:nvPr/>
        </p:nvSpPr>
        <p:spPr>
          <a:xfrm>
            <a:off x="655744" y="3968972"/>
            <a:ext cx="6136488" cy="2246769"/>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Spatial frequency of computation</a:t>
            </a:r>
          </a:p>
          <a:p>
            <a:pPr marL="285750" indent="-285750">
              <a:buFont typeface="Arial" panose="020B0604020202020204" pitchFamily="34" charset="0"/>
              <a:buChar char="•"/>
            </a:pPr>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Temporal frequency of computation</a:t>
            </a:r>
          </a:p>
          <a:p>
            <a:pPr marL="285750" indent="-285750">
              <a:buFont typeface="Arial" panose="020B0604020202020204" pitchFamily="34" charset="0"/>
              <a:buChar char="•"/>
            </a:pPr>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Processing multi-rate input</a:t>
            </a:r>
          </a:p>
        </p:txBody>
      </p:sp>
      <p:sp>
        <p:nvSpPr>
          <p:cNvPr id="32" name="TextBox 31"/>
          <p:cNvSpPr txBox="1"/>
          <p:nvPr/>
        </p:nvSpPr>
        <p:spPr>
          <a:xfrm>
            <a:off x="7575204" y="3993607"/>
            <a:ext cx="4023922"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A</a:t>
            </a:r>
            <a:r>
              <a:rPr lang="en-US" altLang="zh-CN" sz="2800" dirty="0">
                <a:solidFill>
                  <a:schemeClr val="bg1"/>
                </a:solidFill>
              </a:rPr>
              <a:t>lgorithmic choices</a:t>
            </a:r>
          </a:p>
          <a:p>
            <a:pPr marL="285750" indent="-285750">
              <a:buFont typeface="Arial" panose="020B0604020202020204" pitchFamily="34" charset="0"/>
              <a:buChar char="•"/>
            </a:pPr>
            <a:endParaRPr lang="en-US" altLang="zh-CN" sz="2800" dirty="0">
              <a:solidFill>
                <a:schemeClr val="bg1"/>
              </a:solidFill>
            </a:endParaRPr>
          </a:p>
          <a:p>
            <a:pPr marL="285750" indent="-285750">
              <a:buFont typeface="Arial" panose="020B0604020202020204" pitchFamily="34" charset="0"/>
              <a:buChar char="•"/>
            </a:pPr>
            <a:r>
              <a:rPr lang="en-US" altLang="zh-CN" sz="2800" dirty="0">
                <a:solidFill>
                  <a:schemeClr val="bg1"/>
                </a:solidFill>
              </a:rPr>
              <a:t>Shading space choices</a:t>
            </a:r>
          </a:p>
        </p:txBody>
      </p:sp>
    </p:spTree>
    <p:extLst>
      <p:ext uri="{BB962C8B-B14F-4D97-AF65-F5344CB8AC3E}">
        <p14:creationId xmlns:p14="http://schemas.microsoft.com/office/powerpoint/2010/main" val="3184171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647" y="178859"/>
            <a:ext cx="11228293" cy="1325563"/>
          </a:xfrm>
        </p:spPr>
        <p:txBody>
          <a:bodyPr/>
          <a:lstStyle/>
          <a:p>
            <a:r>
              <a:rPr lang="en-US" dirty="0"/>
              <a:t>Relationship to prior work</a:t>
            </a:r>
          </a:p>
        </p:txBody>
      </p:sp>
      <p:sp>
        <p:nvSpPr>
          <p:cNvPr id="3" name="Content Placeholder 2"/>
          <p:cNvSpPr>
            <a:spLocks noGrp="1"/>
          </p:cNvSpPr>
          <p:nvPr>
            <p:ph idx="1"/>
          </p:nvPr>
        </p:nvSpPr>
        <p:spPr>
          <a:xfrm>
            <a:off x="470647" y="1588558"/>
            <a:ext cx="11228293" cy="4651375"/>
          </a:xfrm>
        </p:spPr>
        <p:txBody>
          <a:bodyPr>
            <a:normAutofit fontScale="85000" lnSpcReduction="20000"/>
          </a:bodyPr>
          <a:lstStyle/>
          <a:p>
            <a:pPr>
              <a:lnSpc>
                <a:spcPct val="120000"/>
              </a:lnSpc>
              <a:spcBef>
                <a:spcPts val="600"/>
              </a:spcBef>
            </a:pPr>
            <a:r>
              <a:rPr lang="en-US" dirty="0"/>
              <a:t>Rate based data flow graph shader representation</a:t>
            </a:r>
          </a:p>
          <a:p>
            <a:pPr lvl="1">
              <a:lnSpc>
                <a:spcPct val="120000"/>
              </a:lnSpc>
              <a:spcBef>
                <a:spcPts val="600"/>
              </a:spcBef>
            </a:pPr>
            <a:r>
              <a:rPr lang="en-US" dirty="0"/>
              <a:t>Spark Shading Language [Foley 2011]</a:t>
            </a:r>
          </a:p>
          <a:p>
            <a:pPr lvl="1">
              <a:lnSpc>
                <a:spcPct val="120000"/>
              </a:lnSpc>
              <a:spcBef>
                <a:spcPts val="600"/>
              </a:spcBef>
            </a:pPr>
            <a:r>
              <a:rPr lang="en-US" dirty="0"/>
              <a:t>RTSL [Proudfoot 2001]</a:t>
            </a:r>
          </a:p>
          <a:p>
            <a:pPr>
              <a:lnSpc>
                <a:spcPct val="120000"/>
              </a:lnSpc>
              <a:spcBef>
                <a:spcPts val="600"/>
              </a:spcBef>
            </a:pPr>
            <a:endParaRPr lang="en-US" dirty="0"/>
          </a:p>
          <a:p>
            <a:pPr>
              <a:lnSpc>
                <a:spcPct val="120000"/>
              </a:lnSpc>
              <a:spcBef>
                <a:spcPts val="600"/>
              </a:spcBef>
            </a:pPr>
            <a:r>
              <a:rPr lang="en-US" dirty="0"/>
              <a:t>Decoupling optimization choices from algorithm description</a:t>
            </a:r>
          </a:p>
          <a:p>
            <a:pPr lvl="1">
              <a:lnSpc>
                <a:spcPct val="120000"/>
              </a:lnSpc>
              <a:spcBef>
                <a:spcPts val="600"/>
              </a:spcBef>
            </a:pPr>
            <a:r>
              <a:rPr lang="en-US" dirty="0"/>
              <a:t>Halide [Ragan-Kelley 2012]</a:t>
            </a:r>
          </a:p>
          <a:p>
            <a:pPr lvl="1">
              <a:lnSpc>
                <a:spcPct val="120000"/>
              </a:lnSpc>
              <a:spcBef>
                <a:spcPts val="600"/>
              </a:spcBef>
            </a:pPr>
            <a:r>
              <a:rPr lang="en-US" dirty="0"/>
              <a:t>Sequoia [Fatahalian 2006], Legion [Bauer 2014]</a:t>
            </a:r>
          </a:p>
          <a:p>
            <a:pPr lvl="1">
              <a:lnSpc>
                <a:spcPct val="120000"/>
              </a:lnSpc>
              <a:spcBef>
                <a:spcPts val="600"/>
              </a:spcBef>
            </a:pPr>
            <a:endParaRPr lang="en-US" dirty="0"/>
          </a:p>
          <a:p>
            <a:pPr>
              <a:lnSpc>
                <a:spcPct val="120000"/>
              </a:lnSpc>
              <a:spcBef>
                <a:spcPts val="600"/>
              </a:spcBef>
            </a:pPr>
            <a:r>
              <a:rPr lang="en-US" dirty="0"/>
              <a:t>Exposing algorithm choice in the program</a:t>
            </a:r>
          </a:p>
          <a:p>
            <a:pPr lvl="1">
              <a:lnSpc>
                <a:spcPct val="120000"/>
              </a:lnSpc>
              <a:spcBef>
                <a:spcPts val="600"/>
              </a:spcBef>
            </a:pPr>
            <a:r>
              <a:rPr lang="en-US" dirty="0" err="1"/>
              <a:t>PetaBricks</a:t>
            </a:r>
            <a:r>
              <a:rPr lang="en-US" dirty="0"/>
              <a:t> [Ansel 2009]</a:t>
            </a:r>
          </a:p>
          <a:p>
            <a:pPr lvl="1">
              <a:lnSpc>
                <a:spcPct val="120000"/>
              </a:lnSpc>
              <a:spcBef>
                <a:spcPts val="600"/>
              </a:spcBef>
            </a:pPr>
            <a:r>
              <a:rPr lang="en-US" dirty="0"/>
              <a:t>Spiral [</a:t>
            </a:r>
            <a:r>
              <a:rPr lang="en-US" dirty="0" err="1"/>
              <a:t>Püschel</a:t>
            </a:r>
            <a:r>
              <a:rPr lang="en-US" dirty="0"/>
              <a:t> 2005]</a:t>
            </a:r>
          </a:p>
        </p:txBody>
      </p:sp>
    </p:spTree>
    <p:extLst>
      <p:ext uri="{BB962C8B-B14F-4D97-AF65-F5344CB8AC3E}">
        <p14:creationId xmlns:p14="http://schemas.microsoft.com/office/powerpoint/2010/main" val="399340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Spire Implementation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10945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138" y="289023"/>
            <a:ext cx="11228293" cy="1325563"/>
          </a:xfrm>
        </p:spPr>
        <p:txBody>
          <a:bodyPr/>
          <a:lstStyle/>
          <a:p>
            <a:r>
              <a:rPr lang="en-US" dirty="0"/>
              <a:t>Spire System</a:t>
            </a:r>
          </a:p>
        </p:txBody>
      </p:sp>
      <p:grpSp>
        <p:nvGrpSpPr>
          <p:cNvPr id="18" name="Group 17"/>
          <p:cNvGrpSpPr/>
          <p:nvPr/>
        </p:nvGrpSpPr>
        <p:grpSpPr>
          <a:xfrm>
            <a:off x="441408" y="3725606"/>
            <a:ext cx="1211020" cy="1405815"/>
            <a:chOff x="7820854" y="1326283"/>
            <a:chExt cx="892091" cy="1000102"/>
          </a:xfrm>
          <a:solidFill>
            <a:schemeClr val="tx1">
              <a:lumMod val="75000"/>
              <a:lumOff val="25000"/>
            </a:schemeClr>
          </a:solidFill>
        </p:grpSpPr>
        <p:sp>
          <p:nvSpPr>
            <p:cNvPr id="19" name="Folded Corner 18"/>
            <p:cNvSpPr/>
            <p:nvPr/>
          </p:nvSpPr>
          <p:spPr>
            <a:xfrm flipV="1">
              <a:off x="7820854" y="1326283"/>
              <a:ext cx="892091" cy="1000102"/>
            </a:xfrm>
            <a:prstGeom prst="foldedCorner">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821354" y="1626664"/>
              <a:ext cx="891591" cy="646331"/>
            </a:xfrm>
            <a:prstGeom prst="rect">
              <a:avLst/>
            </a:prstGeom>
            <a:noFill/>
            <a:ln>
              <a:noFill/>
            </a:ln>
          </p:spPr>
          <p:txBody>
            <a:bodyPr wrap="none" rtlCol="0">
              <a:spAutoFit/>
            </a:bodyPr>
            <a:lstStyle/>
            <a:p>
              <a:pPr algn="ctr"/>
              <a:r>
                <a:rPr lang="en-US" dirty="0">
                  <a:solidFill>
                    <a:schemeClr val="bg1"/>
                  </a:solidFill>
                </a:rPr>
                <a:t>Spire</a:t>
              </a:r>
            </a:p>
            <a:p>
              <a:pPr algn="ctr"/>
              <a:r>
                <a:rPr lang="en-US" dirty="0">
                  <a:solidFill>
                    <a:schemeClr val="bg1"/>
                  </a:solidFill>
                </a:rPr>
                <a:t>Shader</a:t>
              </a:r>
            </a:p>
          </p:txBody>
        </p:sp>
      </p:grpSp>
      <p:grpSp>
        <p:nvGrpSpPr>
          <p:cNvPr id="4" name="Group 3"/>
          <p:cNvGrpSpPr/>
          <p:nvPr/>
        </p:nvGrpSpPr>
        <p:grpSpPr>
          <a:xfrm>
            <a:off x="419488" y="2235692"/>
            <a:ext cx="1187791" cy="1349617"/>
            <a:chOff x="342197" y="1990365"/>
            <a:chExt cx="1589891" cy="1806499"/>
          </a:xfrm>
        </p:grpSpPr>
        <p:sp>
          <p:nvSpPr>
            <p:cNvPr id="7" name="Folded Corner 6"/>
            <p:cNvSpPr/>
            <p:nvPr/>
          </p:nvSpPr>
          <p:spPr>
            <a:xfrm flipV="1">
              <a:off x="342197" y="1990365"/>
              <a:ext cx="1589891" cy="1806499"/>
            </a:xfrm>
            <a:prstGeom prst="foldedCorner">
              <a:avLst/>
            </a:pr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02060" y="3375086"/>
              <a:ext cx="130907" cy="15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p:nvPr/>
          </p:nvCxnSpPr>
          <p:spPr>
            <a:xfrm flipV="1">
              <a:off x="935059" y="3448873"/>
              <a:ext cx="404169" cy="31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1012" y="3384598"/>
              <a:ext cx="148550" cy="15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1668503" y="3384399"/>
              <a:ext cx="164141" cy="15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486373" y="2995755"/>
              <a:ext cx="250514" cy="166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u="sng" dirty="0"/>
            </a:p>
          </p:txBody>
        </p:sp>
        <p:cxnSp>
          <p:nvCxnSpPr>
            <p:cNvPr id="13" name="Straight Arrow Connector 12"/>
            <p:cNvCxnSpPr/>
            <p:nvPr/>
          </p:nvCxnSpPr>
          <p:spPr>
            <a:xfrm>
              <a:off x="583615" y="3161956"/>
              <a:ext cx="1099" cy="2073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36887" y="3079306"/>
              <a:ext cx="1040437" cy="2713"/>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35287" y="3096259"/>
              <a:ext cx="0" cy="2730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765260" y="3077782"/>
              <a:ext cx="0" cy="2730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p:cNvCxnSpPr>
            <p:nvPr/>
          </p:nvCxnSpPr>
          <p:spPr>
            <a:xfrm flipV="1">
              <a:off x="1509562" y="3452053"/>
              <a:ext cx="158941" cy="81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7193" y="2114786"/>
              <a:ext cx="1180132" cy="646331"/>
            </a:xfrm>
            <a:prstGeom prst="rect">
              <a:avLst/>
            </a:prstGeom>
            <a:noFill/>
          </p:spPr>
          <p:txBody>
            <a:bodyPr wrap="none" rtlCol="0">
              <a:spAutoFit/>
            </a:bodyPr>
            <a:lstStyle/>
            <a:p>
              <a:pPr algn="ctr"/>
              <a:r>
                <a:rPr lang="en-US" dirty="0">
                  <a:solidFill>
                    <a:schemeClr val="bg1"/>
                  </a:solidFill>
                </a:rPr>
                <a:t>Pipeline </a:t>
              </a:r>
            </a:p>
            <a:p>
              <a:pPr algn="ctr"/>
              <a:r>
                <a:rPr lang="en-US" dirty="0">
                  <a:solidFill>
                    <a:schemeClr val="bg1"/>
                  </a:solidFill>
                </a:rPr>
                <a:t>Definition</a:t>
              </a:r>
            </a:p>
          </p:txBody>
        </p:sp>
        <p:cxnSp>
          <p:nvCxnSpPr>
            <p:cNvPr id="22" name="Straight Arrow Connector 21"/>
            <p:cNvCxnSpPr>
              <a:stCxn id="8" idx="3"/>
              <a:endCxn id="23" idx="1"/>
            </p:cNvCxnSpPr>
            <p:nvPr/>
          </p:nvCxnSpPr>
          <p:spPr>
            <a:xfrm>
              <a:off x="632967" y="3450644"/>
              <a:ext cx="1584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91437" y="3375086"/>
              <a:ext cx="134507" cy="15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ln w="0"/>
                <a:solidFill>
                  <a:schemeClr val="tx1"/>
                </a:solidFill>
                <a:effectLst>
                  <a:outerShdw blurRad="38100" dist="19050" dir="2700000" algn="tl" rotWithShape="0">
                    <a:schemeClr val="dk1">
                      <a:alpha val="40000"/>
                    </a:schemeClr>
                  </a:outerShdw>
                </a:effectLst>
              </a:endParaRPr>
            </a:p>
          </p:txBody>
        </p:sp>
        <p:cxnSp>
          <p:nvCxnSpPr>
            <p:cNvPr id="24" name="Straight Arrow Connector 23"/>
            <p:cNvCxnSpPr/>
            <p:nvPr/>
          </p:nvCxnSpPr>
          <p:spPr>
            <a:xfrm>
              <a:off x="869619" y="3094206"/>
              <a:ext cx="550" cy="2751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2285370" y="3195974"/>
            <a:ext cx="1127909" cy="914400"/>
          </a:xfrm>
          <a:prstGeom prst="rect">
            <a:avLst/>
          </a:prstGeom>
          <a:solidFill>
            <a:schemeClr val="bg2">
              <a:lumMod val="5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Compiler Frontend</a:t>
            </a:r>
          </a:p>
        </p:txBody>
      </p:sp>
      <p:cxnSp>
        <p:nvCxnSpPr>
          <p:cNvPr id="26" name="Straight Arrow Connector 25"/>
          <p:cNvCxnSpPr/>
          <p:nvPr/>
        </p:nvCxnSpPr>
        <p:spPr>
          <a:xfrm>
            <a:off x="1725077" y="3661961"/>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511060" y="3661961"/>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4120896" y="3084268"/>
            <a:ext cx="928237" cy="1137812"/>
            <a:chOff x="7747465" y="2999019"/>
            <a:chExt cx="752622" cy="922547"/>
          </a:xfrm>
        </p:grpSpPr>
        <p:sp>
          <p:nvSpPr>
            <p:cNvPr id="28" name="Folded Corner 27"/>
            <p:cNvSpPr/>
            <p:nvPr/>
          </p:nvSpPr>
          <p:spPr>
            <a:xfrm rot="10800000" flipH="1">
              <a:off x="7747465" y="2999019"/>
              <a:ext cx="752622" cy="922547"/>
            </a:xfrm>
            <a:prstGeom prst="foldedCorner">
              <a:avLst/>
            </a:prstGeom>
            <a:solidFill>
              <a:schemeClr val="tx1">
                <a:lumMod val="65000"/>
                <a:lumOff val="3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9" name="Group 28"/>
            <p:cNvGrpSpPr/>
            <p:nvPr/>
          </p:nvGrpSpPr>
          <p:grpSpPr>
            <a:xfrm>
              <a:off x="7799237" y="3333968"/>
              <a:ext cx="100895" cy="95966"/>
              <a:chOff x="6036365" y="2812066"/>
              <a:chExt cx="100895" cy="95966"/>
            </a:xfrm>
          </p:grpSpPr>
          <p:sp>
            <p:nvSpPr>
              <p:cNvPr id="30" name="Rounded Rectangle 29"/>
              <p:cNvSpPr/>
              <p:nvPr/>
            </p:nvSpPr>
            <p:spPr>
              <a:xfrm>
                <a:off x="6036365" y="2812066"/>
                <a:ext cx="100895"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056418" y="2831145"/>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p:cNvSpPr/>
            <p:nvPr/>
          </p:nvSpPr>
          <p:spPr>
            <a:xfrm>
              <a:off x="8026288" y="3511519"/>
              <a:ext cx="286269" cy="95900"/>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8041815" y="3530598"/>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8138755" y="3530598"/>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8231144" y="3530598"/>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779952" y="3511519"/>
              <a:ext cx="193880" cy="95966"/>
              <a:chOff x="6036365" y="2812066"/>
              <a:chExt cx="193880" cy="95966"/>
            </a:xfrm>
          </p:grpSpPr>
          <p:sp>
            <p:nvSpPr>
              <p:cNvPr id="37" name="Rounded Rectangle 36"/>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056418" y="2831145"/>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615335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8014582" y="3351842"/>
              <a:ext cx="193880" cy="95966"/>
              <a:chOff x="6036365" y="2812066"/>
              <a:chExt cx="193880" cy="95966"/>
            </a:xfrm>
          </p:grpSpPr>
          <p:sp>
            <p:nvSpPr>
              <p:cNvPr id="41" name="Rounded Rectangle 40"/>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05641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8269691" y="3381951"/>
              <a:ext cx="193880" cy="95966"/>
              <a:chOff x="6036365" y="2812066"/>
              <a:chExt cx="193880" cy="95966"/>
            </a:xfrm>
          </p:grpSpPr>
          <p:sp>
            <p:nvSpPr>
              <p:cNvPr id="45" name="Rounded Rectangle 44"/>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605641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p:cNvCxnSpPr>
              <a:stCxn id="30" idx="3"/>
              <a:endCxn id="41" idx="1"/>
            </p:cNvCxnSpPr>
            <p:nvPr/>
          </p:nvCxnSpPr>
          <p:spPr>
            <a:xfrm>
              <a:off x="7900132" y="3381951"/>
              <a:ext cx="114450" cy="17874"/>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3"/>
              <a:endCxn id="41" idx="1"/>
            </p:cNvCxnSpPr>
            <p:nvPr/>
          </p:nvCxnSpPr>
          <p:spPr>
            <a:xfrm flipV="1">
              <a:off x="7973832" y="3399825"/>
              <a:ext cx="40750" cy="159677"/>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7" idx="3"/>
              <a:endCxn id="32" idx="1"/>
            </p:cNvCxnSpPr>
            <p:nvPr/>
          </p:nvCxnSpPr>
          <p:spPr>
            <a:xfrm flipV="1">
              <a:off x="7973832" y="3559469"/>
              <a:ext cx="52456" cy="33"/>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1" idx="3"/>
              <a:endCxn id="45" idx="1"/>
            </p:cNvCxnSpPr>
            <p:nvPr/>
          </p:nvCxnSpPr>
          <p:spPr>
            <a:xfrm>
              <a:off x="8208462" y="3399825"/>
              <a:ext cx="61229" cy="30109"/>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3"/>
              <a:endCxn id="45" idx="2"/>
            </p:cNvCxnSpPr>
            <p:nvPr/>
          </p:nvCxnSpPr>
          <p:spPr>
            <a:xfrm flipV="1">
              <a:off x="8312557" y="3477917"/>
              <a:ext cx="54074" cy="81552"/>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3382270" y="4414941"/>
            <a:ext cx="2281394" cy="923330"/>
          </a:xfrm>
          <a:prstGeom prst="rect">
            <a:avLst/>
          </a:prstGeom>
          <a:noFill/>
        </p:spPr>
        <p:txBody>
          <a:bodyPr wrap="none" rtlCol="0">
            <a:spAutoFit/>
          </a:bodyPr>
          <a:lstStyle/>
          <a:p>
            <a:pPr algn="ctr"/>
            <a:r>
              <a:rPr lang="en-US" dirty="0">
                <a:solidFill>
                  <a:schemeClr val="bg1"/>
                </a:solidFill>
              </a:rPr>
              <a:t>shader IR</a:t>
            </a:r>
          </a:p>
          <a:p>
            <a:pPr algn="ctr"/>
            <a:r>
              <a:rPr lang="en-US" dirty="0">
                <a:solidFill>
                  <a:schemeClr val="bg1"/>
                </a:solidFill>
              </a:rPr>
              <a:t>with space of</a:t>
            </a:r>
          </a:p>
          <a:p>
            <a:pPr algn="ctr"/>
            <a:r>
              <a:rPr lang="en-US" dirty="0">
                <a:solidFill>
                  <a:schemeClr val="bg1"/>
                </a:solidFill>
              </a:rPr>
              <a:t>optimization choices</a:t>
            </a:r>
          </a:p>
        </p:txBody>
      </p:sp>
      <p:cxnSp>
        <p:nvCxnSpPr>
          <p:cNvPr id="55" name="Straight Arrow Connector 54"/>
          <p:cNvCxnSpPr/>
          <p:nvPr/>
        </p:nvCxnSpPr>
        <p:spPr>
          <a:xfrm>
            <a:off x="5163014" y="3661961"/>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766940" y="3195974"/>
            <a:ext cx="986021" cy="914400"/>
          </a:xfrm>
          <a:prstGeom prst="rect">
            <a:avLst/>
          </a:prstGeom>
          <a:solidFill>
            <a:schemeClr val="bg2">
              <a:lumMod val="5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Choice Maker</a:t>
            </a:r>
          </a:p>
        </p:txBody>
      </p:sp>
      <p:sp>
        <p:nvSpPr>
          <p:cNvPr id="83" name="TextBox 82"/>
          <p:cNvSpPr txBox="1"/>
          <p:nvPr/>
        </p:nvSpPr>
        <p:spPr>
          <a:xfrm>
            <a:off x="6708668" y="4422302"/>
            <a:ext cx="2320820" cy="646331"/>
          </a:xfrm>
          <a:prstGeom prst="rect">
            <a:avLst/>
          </a:prstGeom>
          <a:noFill/>
        </p:spPr>
        <p:txBody>
          <a:bodyPr wrap="square" rtlCol="0">
            <a:spAutoFit/>
          </a:bodyPr>
          <a:lstStyle/>
          <a:p>
            <a:pPr algn="ctr"/>
            <a:r>
              <a:rPr lang="en-US" dirty="0">
                <a:solidFill>
                  <a:schemeClr val="bg1"/>
                </a:solidFill>
              </a:rPr>
              <a:t>shader IR</a:t>
            </a:r>
          </a:p>
          <a:p>
            <a:pPr algn="ctr"/>
            <a:r>
              <a:rPr lang="en-US" dirty="0">
                <a:solidFill>
                  <a:schemeClr val="bg1"/>
                </a:solidFill>
              </a:rPr>
              <a:t>with choices made</a:t>
            </a:r>
          </a:p>
        </p:txBody>
      </p:sp>
      <p:grpSp>
        <p:nvGrpSpPr>
          <p:cNvPr id="57" name="Group 56"/>
          <p:cNvGrpSpPr/>
          <p:nvPr/>
        </p:nvGrpSpPr>
        <p:grpSpPr>
          <a:xfrm>
            <a:off x="7483212" y="3062340"/>
            <a:ext cx="964016" cy="1181669"/>
            <a:chOff x="7747465" y="2999019"/>
            <a:chExt cx="752622" cy="922547"/>
          </a:xfrm>
        </p:grpSpPr>
        <p:sp>
          <p:nvSpPr>
            <p:cNvPr id="58" name="Folded Corner 57"/>
            <p:cNvSpPr/>
            <p:nvPr/>
          </p:nvSpPr>
          <p:spPr>
            <a:xfrm rot="10800000" flipH="1">
              <a:off x="7747465" y="2999019"/>
              <a:ext cx="752622" cy="922547"/>
            </a:xfrm>
            <a:prstGeom prst="foldedCorner">
              <a:avLst/>
            </a:prstGeom>
            <a:solidFill>
              <a:schemeClr val="tx1">
                <a:lumMod val="65000"/>
                <a:lumOff val="3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59" name="Group 58"/>
            <p:cNvGrpSpPr/>
            <p:nvPr/>
          </p:nvGrpSpPr>
          <p:grpSpPr>
            <a:xfrm>
              <a:off x="7799237" y="3333968"/>
              <a:ext cx="100895" cy="95966"/>
              <a:chOff x="6036365" y="2812066"/>
              <a:chExt cx="100895" cy="95966"/>
            </a:xfrm>
          </p:grpSpPr>
          <p:sp>
            <p:nvSpPr>
              <p:cNvPr id="81" name="Rounded Rectangle 80"/>
              <p:cNvSpPr/>
              <p:nvPr/>
            </p:nvSpPr>
            <p:spPr>
              <a:xfrm>
                <a:off x="6036365" y="2812066"/>
                <a:ext cx="100895"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6056418" y="2831145"/>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ounded Rectangle 59"/>
            <p:cNvSpPr/>
            <p:nvPr/>
          </p:nvSpPr>
          <p:spPr>
            <a:xfrm>
              <a:off x="8026288" y="3511519"/>
              <a:ext cx="286269" cy="95900"/>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8138755" y="3530598"/>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7779952" y="3511519"/>
              <a:ext cx="193880" cy="95966"/>
              <a:chOff x="6036365" y="2812066"/>
              <a:chExt cx="193880" cy="95966"/>
            </a:xfrm>
          </p:grpSpPr>
          <p:sp>
            <p:nvSpPr>
              <p:cNvPr id="78" name="Rounded Rectangle 77"/>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615335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8014582" y="3351842"/>
              <a:ext cx="193880" cy="95966"/>
              <a:chOff x="6036365" y="2812066"/>
              <a:chExt cx="193880" cy="95966"/>
            </a:xfrm>
          </p:grpSpPr>
          <p:sp>
            <p:nvSpPr>
              <p:cNvPr id="75" name="Rounded Rectangle 74"/>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8269691" y="3381951"/>
              <a:ext cx="193880" cy="95966"/>
              <a:chOff x="6036365" y="2812066"/>
              <a:chExt cx="193880" cy="95966"/>
            </a:xfrm>
          </p:grpSpPr>
          <p:sp>
            <p:nvSpPr>
              <p:cNvPr id="72" name="Rounded Rectangle 71"/>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Arrow Connector 66"/>
            <p:cNvCxnSpPr>
              <a:stCxn id="81" idx="3"/>
              <a:endCxn id="75" idx="1"/>
            </p:cNvCxnSpPr>
            <p:nvPr/>
          </p:nvCxnSpPr>
          <p:spPr>
            <a:xfrm>
              <a:off x="7900132" y="3381951"/>
              <a:ext cx="114450" cy="17874"/>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78" idx="3"/>
              <a:endCxn id="75" idx="1"/>
            </p:cNvCxnSpPr>
            <p:nvPr/>
          </p:nvCxnSpPr>
          <p:spPr>
            <a:xfrm flipV="1">
              <a:off x="7973832" y="3399825"/>
              <a:ext cx="40750" cy="159677"/>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78" idx="3"/>
              <a:endCxn id="60" idx="1"/>
            </p:cNvCxnSpPr>
            <p:nvPr/>
          </p:nvCxnSpPr>
          <p:spPr>
            <a:xfrm flipV="1">
              <a:off x="7973832" y="3559469"/>
              <a:ext cx="52456" cy="33"/>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75" idx="3"/>
              <a:endCxn id="72" idx="1"/>
            </p:cNvCxnSpPr>
            <p:nvPr/>
          </p:nvCxnSpPr>
          <p:spPr>
            <a:xfrm>
              <a:off x="8208462" y="3399825"/>
              <a:ext cx="61229" cy="30109"/>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0" idx="3"/>
              <a:endCxn id="72" idx="2"/>
            </p:cNvCxnSpPr>
            <p:nvPr/>
          </p:nvCxnSpPr>
          <p:spPr>
            <a:xfrm flipV="1">
              <a:off x="8312557" y="3477917"/>
              <a:ext cx="54074" cy="81552"/>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p:cNvCxnSpPr/>
          <p:nvPr/>
        </p:nvCxnSpPr>
        <p:spPr>
          <a:xfrm>
            <a:off x="6919701" y="3661961"/>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8550308" y="3661961"/>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9139413" y="3195974"/>
            <a:ext cx="1170100" cy="914400"/>
          </a:xfrm>
          <a:prstGeom prst="rect">
            <a:avLst/>
          </a:prstGeom>
          <a:solidFill>
            <a:schemeClr val="bg2">
              <a:lumMod val="5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Compiler Backend</a:t>
            </a:r>
          </a:p>
        </p:txBody>
      </p:sp>
      <p:cxnSp>
        <p:nvCxnSpPr>
          <p:cNvPr id="92" name="Straight Arrow Connector 91"/>
          <p:cNvCxnSpPr/>
          <p:nvPr/>
        </p:nvCxnSpPr>
        <p:spPr>
          <a:xfrm>
            <a:off x="10456612" y="3661961"/>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9781977" y="4800768"/>
            <a:ext cx="2320820" cy="923330"/>
          </a:xfrm>
          <a:prstGeom prst="rect">
            <a:avLst/>
          </a:prstGeom>
          <a:noFill/>
        </p:spPr>
        <p:txBody>
          <a:bodyPr wrap="square" rtlCol="0">
            <a:spAutoFit/>
          </a:bodyPr>
          <a:lstStyle/>
          <a:p>
            <a:pPr algn="ctr"/>
            <a:r>
              <a:rPr lang="en-US" dirty="0">
                <a:solidFill>
                  <a:schemeClr val="bg1"/>
                </a:solidFill>
              </a:rPr>
              <a:t>kernel code for each pipeline stage</a:t>
            </a:r>
          </a:p>
          <a:p>
            <a:pPr algn="ctr"/>
            <a:r>
              <a:rPr lang="en-US" dirty="0">
                <a:solidFill>
                  <a:schemeClr val="bg1"/>
                </a:solidFill>
              </a:rPr>
              <a:t>(GLSL)</a:t>
            </a:r>
          </a:p>
        </p:txBody>
      </p:sp>
      <p:grpSp>
        <p:nvGrpSpPr>
          <p:cNvPr id="94" name="Group 93"/>
          <p:cNvGrpSpPr/>
          <p:nvPr/>
        </p:nvGrpSpPr>
        <p:grpSpPr>
          <a:xfrm>
            <a:off x="11103615" y="2663413"/>
            <a:ext cx="495300" cy="1979522"/>
            <a:chOff x="11228581" y="2553962"/>
            <a:chExt cx="495300" cy="1979522"/>
          </a:xfrm>
        </p:grpSpPr>
        <p:sp>
          <p:nvSpPr>
            <p:cNvPr id="95" name="Rectangle 94"/>
            <p:cNvSpPr/>
            <p:nvPr/>
          </p:nvSpPr>
          <p:spPr>
            <a:xfrm>
              <a:off x="11228581" y="2553962"/>
              <a:ext cx="495300" cy="428625"/>
            </a:xfrm>
            <a:prstGeom prst="rect">
              <a:avLst/>
            </a:prstGeom>
            <a:solidFill>
              <a:schemeClr val="accent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1228581" y="3070928"/>
              <a:ext cx="495300" cy="428625"/>
            </a:xfrm>
            <a:prstGeom prst="rect">
              <a:avLst/>
            </a:prstGeom>
            <a:solidFill>
              <a:schemeClr val="accent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11228581" y="3587894"/>
              <a:ext cx="495300" cy="428625"/>
            </a:xfrm>
            <a:prstGeom prst="rect">
              <a:avLst/>
            </a:prstGeom>
            <a:solidFill>
              <a:schemeClr val="accent4">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11228581" y="4104859"/>
              <a:ext cx="495300" cy="428625"/>
            </a:xfrm>
            <a:prstGeom prst="rect">
              <a:avLst/>
            </a:prstGeom>
            <a:solidFill>
              <a:schemeClr val="accent5">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p:nvPr/>
          </p:nvCxnSpPr>
          <p:spPr>
            <a:xfrm>
              <a:off x="11320463" y="2658765"/>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1320463" y="2713534"/>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1320463" y="2773065"/>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1320463" y="2827834"/>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1320463" y="2889746"/>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1320463" y="3154815"/>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1320463" y="3209584"/>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1320463" y="3269115"/>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1320463" y="3323884"/>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1320463" y="3385796"/>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1320463" y="3672755"/>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1320463" y="3730699"/>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1320463" y="3787055"/>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1320463" y="3841824"/>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320463" y="3903736"/>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11320463" y="4198535"/>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1320463" y="4253304"/>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1320463" y="4312835"/>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1320463" y="4367604"/>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1320463" y="4429516"/>
              <a:ext cx="3165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106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animBg="1"/>
      <p:bldP spid="83" grpId="0"/>
      <p:bldP spid="91" grpId="0" animBg="1"/>
      <p:bldP spid="9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System Demo</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49732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a:t>
            </a:r>
          </a:p>
        </p:txBody>
      </p:sp>
      <p:sp>
        <p:nvSpPr>
          <p:cNvPr id="8" name="Content Placeholder 7"/>
          <p:cNvSpPr>
            <a:spLocks noGrp="1"/>
          </p:cNvSpPr>
          <p:nvPr>
            <p:ph idx="1"/>
          </p:nvPr>
        </p:nvSpPr>
        <p:spPr/>
        <p:txBody>
          <a:bodyPr/>
          <a:lstStyle/>
          <a:p>
            <a:r>
              <a:rPr lang="en-US" dirty="0"/>
              <a:t>A new representation for shaders that enables shaders to encode optimizations choices </a:t>
            </a:r>
          </a:p>
          <a:p>
            <a:endParaRPr lang="en-US" dirty="0"/>
          </a:p>
          <a:p>
            <a:r>
              <a:rPr lang="en-US" dirty="0"/>
              <a:t>Component Overloading – unified mechanism to express different types of optimizations</a:t>
            </a:r>
          </a:p>
          <a:p>
            <a:endParaRPr lang="en-US" dirty="0"/>
          </a:p>
          <a:p>
            <a:r>
              <a:rPr lang="en-US" dirty="0"/>
              <a:t>Compiler framework and tools available on GitHub</a:t>
            </a:r>
          </a:p>
          <a:p>
            <a:pPr marL="457200" lvl="1" indent="0">
              <a:buNone/>
            </a:pPr>
            <a:r>
              <a:rPr lang="en-US" u="sng" dirty="0">
                <a:solidFill>
                  <a:schemeClr val="accent1"/>
                </a:solidFill>
              </a:rPr>
              <a:t>https://github.com/csyonghe/Spire</a:t>
            </a:r>
          </a:p>
        </p:txBody>
      </p:sp>
    </p:spTree>
    <p:extLst>
      <p:ext uri="{BB962C8B-B14F-4D97-AF65-F5344CB8AC3E}">
        <p14:creationId xmlns:p14="http://schemas.microsoft.com/office/powerpoint/2010/main" val="588912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Spire is a first step towards the bigger goal of engine optimization</a:t>
            </a:r>
          </a:p>
        </p:txBody>
      </p:sp>
      <p:sp>
        <p:nvSpPr>
          <p:cNvPr id="19" name="Snip Single Corner Rectangle 18"/>
          <p:cNvSpPr/>
          <p:nvPr/>
        </p:nvSpPr>
        <p:spPr>
          <a:xfrm>
            <a:off x="2234813" y="2253685"/>
            <a:ext cx="1544060" cy="1827687"/>
          </a:xfrm>
          <a:prstGeom prst="snip1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Shading Algorithm</a:t>
            </a:r>
          </a:p>
        </p:txBody>
      </p:sp>
      <p:sp>
        <p:nvSpPr>
          <p:cNvPr id="17" name="Snip Single Corner Rectangle 16"/>
          <p:cNvSpPr/>
          <p:nvPr/>
        </p:nvSpPr>
        <p:spPr>
          <a:xfrm>
            <a:off x="4351480" y="2253684"/>
            <a:ext cx="1544060" cy="1827687"/>
          </a:xfrm>
          <a:prstGeom prst="snip1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Level Renderer Description</a:t>
            </a:r>
          </a:p>
        </p:txBody>
      </p:sp>
      <p:sp>
        <p:nvSpPr>
          <p:cNvPr id="18" name="Snip Single Corner Rectangle 17"/>
          <p:cNvSpPr/>
          <p:nvPr/>
        </p:nvSpPr>
        <p:spPr>
          <a:xfrm>
            <a:off x="6468147" y="2253683"/>
            <a:ext cx="1544060" cy="1827687"/>
          </a:xfrm>
          <a:prstGeom prst="snip1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Behavior</a:t>
            </a:r>
          </a:p>
        </p:txBody>
      </p:sp>
      <p:sp>
        <p:nvSpPr>
          <p:cNvPr id="28" name="Snip Single Corner Rectangle 27"/>
          <p:cNvSpPr/>
          <p:nvPr/>
        </p:nvSpPr>
        <p:spPr>
          <a:xfrm>
            <a:off x="8584814" y="2253683"/>
            <a:ext cx="1544060" cy="1827687"/>
          </a:xfrm>
          <a:prstGeom prst="snip1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Animation</a:t>
            </a:r>
          </a:p>
        </p:txBody>
      </p:sp>
      <p:sp>
        <p:nvSpPr>
          <p:cNvPr id="2" name="Down Arrow 1"/>
          <p:cNvSpPr/>
          <p:nvPr/>
        </p:nvSpPr>
        <p:spPr>
          <a:xfrm>
            <a:off x="5791200" y="4325807"/>
            <a:ext cx="863600" cy="751262"/>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800601" y="5321505"/>
            <a:ext cx="2963333" cy="846667"/>
          </a:xfrm>
          <a:prstGeom prst="rect">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Performance Graphics Application</a:t>
            </a:r>
          </a:p>
        </p:txBody>
      </p:sp>
    </p:spTree>
    <p:extLst>
      <p:ext uri="{BB962C8B-B14F-4D97-AF65-F5344CB8AC3E}">
        <p14:creationId xmlns:p14="http://schemas.microsoft.com/office/powerpoint/2010/main" val="841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P spid="2"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Thank you!</a:t>
            </a:r>
          </a:p>
        </p:txBody>
      </p:sp>
      <p:sp>
        <p:nvSpPr>
          <p:cNvPr id="5" name="Subtitle 4"/>
          <p:cNvSpPr>
            <a:spLocks noGrp="1"/>
          </p:cNvSpPr>
          <p:nvPr>
            <p:ph type="subTitle" idx="1"/>
          </p:nvPr>
        </p:nvSpPr>
        <p:spPr>
          <a:xfrm>
            <a:off x="1278467" y="3813705"/>
            <a:ext cx="9144000" cy="1655762"/>
          </a:xfrm>
        </p:spPr>
        <p:txBody>
          <a:bodyPr/>
          <a:lstStyle/>
          <a:p>
            <a:pPr lvl="1"/>
            <a:r>
              <a:rPr lang="en-US" dirty="0">
                <a:solidFill>
                  <a:schemeClr val="accent1"/>
                </a:solidFill>
              </a:rPr>
              <a:t>https://github.com/csyonghe/Spire</a:t>
            </a:r>
          </a:p>
        </p:txBody>
      </p:sp>
    </p:spTree>
    <p:extLst>
      <p:ext uri="{BB962C8B-B14F-4D97-AF65-F5344CB8AC3E}">
        <p14:creationId xmlns:p14="http://schemas.microsoft.com/office/powerpoint/2010/main" val="165873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87618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88887" y="-153612"/>
            <a:ext cx="18748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Segoe UI" panose="020B0502040204020203" pitchFamily="34" charset="0"/>
                <a:ea typeface="+mj-ea"/>
                <a:cs typeface="Segoe UI" panose="020B0502040204020203" pitchFamily="34" charset="0"/>
              </a:defRPr>
            </a:lvl1pPr>
          </a:lstStyle>
          <a:p>
            <a:r>
              <a:rPr lang="en-US" dirty="0">
                <a:solidFill>
                  <a:srgbClr val="002060"/>
                </a:solidFill>
              </a:rPr>
              <a:t>3.2 ms</a:t>
            </a:r>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77216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46693" y="2356810"/>
            <a:ext cx="2960689" cy="1136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ray marching procedural water surface</a:t>
            </a:r>
          </a:p>
        </p:txBody>
      </p:sp>
      <p:sp>
        <p:nvSpPr>
          <p:cNvPr id="3" name="TextBox 2"/>
          <p:cNvSpPr txBox="1"/>
          <p:nvPr/>
        </p:nvSpPr>
        <p:spPr>
          <a:xfrm>
            <a:off x="1224527" y="1928671"/>
            <a:ext cx="3967753" cy="400110"/>
          </a:xfrm>
          <a:prstGeom prst="rect">
            <a:avLst/>
          </a:prstGeom>
          <a:noFill/>
        </p:spPr>
        <p:txBody>
          <a:bodyPr wrap="none" rtlCol="0">
            <a:spAutoFit/>
          </a:bodyPr>
          <a:lstStyle/>
          <a:p>
            <a:r>
              <a:rPr lang="en-US" sz="2000" b="1" dirty="0">
                <a:solidFill>
                  <a:schemeClr val="bg1"/>
                </a:solidFill>
              </a:rPr>
              <a:t>Render Pass 1 – Half Resolution</a:t>
            </a:r>
          </a:p>
        </p:txBody>
      </p:sp>
      <p:sp>
        <p:nvSpPr>
          <p:cNvPr id="15" name="TextBox 14"/>
          <p:cNvSpPr txBox="1"/>
          <p:nvPr/>
        </p:nvSpPr>
        <p:spPr>
          <a:xfrm>
            <a:off x="7415005" y="1956699"/>
            <a:ext cx="3895618" cy="400110"/>
          </a:xfrm>
          <a:prstGeom prst="rect">
            <a:avLst/>
          </a:prstGeom>
          <a:noFill/>
        </p:spPr>
        <p:txBody>
          <a:bodyPr wrap="none" rtlCol="0">
            <a:spAutoFit/>
          </a:bodyPr>
          <a:lstStyle/>
          <a:p>
            <a:r>
              <a:rPr lang="en-US" sz="2000" b="1" dirty="0">
                <a:solidFill>
                  <a:schemeClr val="bg1"/>
                </a:solidFill>
              </a:rPr>
              <a:t>Render Pass 2 – Full Resolution</a:t>
            </a:r>
          </a:p>
        </p:txBody>
      </p:sp>
      <p:sp>
        <p:nvSpPr>
          <p:cNvPr id="4" name="Rectangle 3"/>
          <p:cNvSpPr/>
          <p:nvPr/>
        </p:nvSpPr>
        <p:spPr>
          <a:xfrm>
            <a:off x="1496230" y="3672314"/>
            <a:ext cx="1266152" cy="1392689"/>
          </a:xfrm>
          <a:prstGeom prst="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Vertex Shader</a:t>
            </a:r>
          </a:p>
        </p:txBody>
      </p:sp>
      <p:sp>
        <p:nvSpPr>
          <p:cNvPr id="16" name="Rectangle 15"/>
          <p:cNvSpPr/>
          <p:nvPr/>
        </p:nvSpPr>
        <p:spPr>
          <a:xfrm>
            <a:off x="3063058" y="3672314"/>
            <a:ext cx="1344324" cy="1392689"/>
          </a:xfrm>
          <a:prstGeom prst="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Ray Marching Fragment Shader</a:t>
            </a:r>
          </a:p>
        </p:txBody>
      </p:sp>
      <p:sp>
        <p:nvSpPr>
          <p:cNvPr id="17" name="Rectangle 16"/>
          <p:cNvSpPr/>
          <p:nvPr/>
        </p:nvSpPr>
        <p:spPr>
          <a:xfrm>
            <a:off x="7850436" y="3672314"/>
            <a:ext cx="1176894" cy="1392689"/>
          </a:xfrm>
          <a:prstGeom prst="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Vertex Shader</a:t>
            </a:r>
          </a:p>
        </p:txBody>
      </p:sp>
      <p:sp>
        <p:nvSpPr>
          <p:cNvPr id="18" name="Rectangle 17"/>
          <p:cNvSpPr/>
          <p:nvPr/>
        </p:nvSpPr>
        <p:spPr>
          <a:xfrm>
            <a:off x="9256295" y="3672314"/>
            <a:ext cx="1457198" cy="1392689"/>
          </a:xfrm>
          <a:prstGeom prst="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Surface </a:t>
            </a:r>
            <a:r>
              <a:rPr lang="en-US" dirty="0" err="1">
                <a:ln w="0"/>
                <a:solidFill>
                  <a:schemeClr val="bg1"/>
                </a:solidFill>
                <a:effectLst>
                  <a:outerShdw blurRad="38100" dist="19050" dir="2700000" algn="tl" rotWithShape="0">
                    <a:schemeClr val="dk1">
                      <a:alpha val="40000"/>
                    </a:schemeClr>
                  </a:outerShdw>
                </a:effectLst>
              </a:rPr>
              <a:t>AppearanceFragment</a:t>
            </a:r>
            <a:r>
              <a:rPr lang="en-US" dirty="0">
                <a:ln w="0"/>
                <a:solidFill>
                  <a:schemeClr val="bg1"/>
                </a:solidFill>
                <a:effectLst>
                  <a:outerShdw blurRad="38100" dist="19050" dir="2700000" algn="tl" rotWithShape="0">
                    <a:schemeClr val="dk1">
                      <a:alpha val="40000"/>
                    </a:schemeClr>
                  </a:outerShdw>
                </a:effectLst>
              </a:rPr>
              <a:t> Shader</a:t>
            </a:r>
          </a:p>
        </p:txBody>
      </p:sp>
      <p:sp>
        <p:nvSpPr>
          <p:cNvPr id="6" name="Rectangle 5"/>
          <p:cNvSpPr/>
          <p:nvPr/>
        </p:nvSpPr>
        <p:spPr>
          <a:xfrm>
            <a:off x="5354841" y="3935934"/>
            <a:ext cx="1504507" cy="747106"/>
          </a:xfrm>
          <a:prstGeom prst="rect">
            <a:avLst/>
          </a:prstGeom>
          <a:no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Texture Buffer</a:t>
            </a:r>
          </a:p>
        </p:txBody>
      </p:sp>
      <p:cxnSp>
        <p:nvCxnSpPr>
          <p:cNvPr id="19" name="Straight Arrow Connector 18"/>
          <p:cNvCxnSpPr/>
          <p:nvPr/>
        </p:nvCxnSpPr>
        <p:spPr>
          <a:xfrm>
            <a:off x="4736017" y="4307006"/>
            <a:ext cx="386576"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091594" y="4307006"/>
            <a:ext cx="386575"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22593" y="4745622"/>
            <a:ext cx="1969001" cy="338554"/>
          </a:xfrm>
          <a:prstGeom prst="rect">
            <a:avLst/>
          </a:prstGeom>
          <a:noFill/>
        </p:spPr>
        <p:txBody>
          <a:bodyPr wrap="none" rtlCol="0">
            <a:spAutoFit/>
          </a:bodyPr>
          <a:lstStyle/>
          <a:p>
            <a:r>
              <a:rPr lang="en-US" sz="1600" dirty="0">
                <a:solidFill>
                  <a:schemeClr val="bg1"/>
                </a:solidFill>
              </a:rPr>
              <a:t>(Intersection Points)</a:t>
            </a:r>
          </a:p>
        </p:txBody>
      </p:sp>
      <p:sp>
        <p:nvSpPr>
          <p:cNvPr id="26" name="Title 4"/>
          <p:cNvSpPr>
            <a:spLocks noGrp="1"/>
          </p:cNvSpPr>
          <p:nvPr>
            <p:ph type="title"/>
          </p:nvPr>
        </p:nvSpPr>
        <p:spPr>
          <a:xfrm>
            <a:off x="470647" y="365125"/>
            <a:ext cx="11228293" cy="1077099"/>
          </a:xfrm>
        </p:spPr>
        <p:txBody>
          <a:bodyPr>
            <a:normAutofit fontScale="90000"/>
          </a:bodyPr>
          <a:lstStyle/>
          <a:p>
            <a:r>
              <a:rPr lang="en-US" dirty="0"/>
              <a:t>Conceptually simple optimization requires significant implementation change</a:t>
            </a:r>
          </a:p>
        </p:txBody>
      </p:sp>
      <p:sp>
        <p:nvSpPr>
          <p:cNvPr id="20" name="Rectangle 19"/>
          <p:cNvSpPr/>
          <p:nvPr/>
        </p:nvSpPr>
        <p:spPr>
          <a:xfrm>
            <a:off x="7882470" y="2356809"/>
            <a:ext cx="2960689" cy="1136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computes </a:t>
            </a:r>
            <a:r>
              <a:rPr lang="en-US" dirty="0" err="1"/>
              <a:t>normals</a:t>
            </a:r>
            <a:r>
              <a:rPr lang="en-US" dirty="0"/>
              <a:t> and shading</a:t>
            </a:r>
          </a:p>
        </p:txBody>
      </p:sp>
      <p:sp>
        <p:nvSpPr>
          <p:cNvPr id="5" name="Rectangle 4"/>
          <p:cNvSpPr/>
          <p:nvPr/>
        </p:nvSpPr>
        <p:spPr>
          <a:xfrm>
            <a:off x="5122593" y="3672314"/>
            <a:ext cx="1969001" cy="150157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152736" y="5390866"/>
            <a:ext cx="1582484" cy="369332"/>
          </a:xfrm>
          <a:prstGeom prst="rect">
            <a:avLst/>
          </a:prstGeom>
          <a:noFill/>
        </p:spPr>
        <p:txBody>
          <a:bodyPr wrap="none" rtlCol="0">
            <a:spAutoFit/>
          </a:bodyPr>
          <a:lstStyle/>
          <a:p>
            <a:r>
              <a:rPr lang="en-US" dirty="0">
                <a:solidFill>
                  <a:schemeClr val="accent1"/>
                </a:solidFill>
              </a:rPr>
              <a:t>(new shaders)</a:t>
            </a:r>
          </a:p>
        </p:txBody>
      </p:sp>
      <p:sp>
        <p:nvSpPr>
          <p:cNvPr id="22" name="TextBox 21"/>
          <p:cNvSpPr txBox="1"/>
          <p:nvPr/>
        </p:nvSpPr>
        <p:spPr>
          <a:xfrm>
            <a:off x="8402410" y="5390866"/>
            <a:ext cx="1582484" cy="369332"/>
          </a:xfrm>
          <a:prstGeom prst="rect">
            <a:avLst/>
          </a:prstGeom>
          <a:noFill/>
        </p:spPr>
        <p:txBody>
          <a:bodyPr wrap="none" rtlCol="0">
            <a:spAutoFit/>
          </a:bodyPr>
          <a:lstStyle/>
          <a:p>
            <a:r>
              <a:rPr lang="en-US" dirty="0">
                <a:solidFill>
                  <a:schemeClr val="accent1"/>
                </a:solidFill>
              </a:rPr>
              <a:t>(new shaders)</a:t>
            </a:r>
          </a:p>
        </p:txBody>
      </p:sp>
    </p:spTree>
    <p:extLst>
      <p:ext uri="{BB962C8B-B14F-4D97-AF65-F5344CB8AC3E}">
        <p14:creationId xmlns:p14="http://schemas.microsoft.com/office/powerpoint/2010/main" val="27780175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15" grpId="0"/>
      <p:bldP spid="4" grpId="0" animBg="1"/>
      <p:bldP spid="16" grpId="0" animBg="1"/>
      <p:bldP spid="17" grpId="0" animBg="1"/>
      <p:bldP spid="18" grpId="0" animBg="1"/>
      <p:bldP spid="6" grpId="0" animBg="1"/>
      <p:bldP spid="24" grpId="0"/>
      <p:bldP spid="20" grpId="0"/>
      <p:bldP spid="5" grpId="0" animBg="1"/>
      <p:bldP spid="2"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quence 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397"/>
            <a:ext cx="12192000" cy="6858000"/>
          </a:xfrm>
          <a:prstGeom prst="rect">
            <a:avLst/>
          </a:prstGeom>
        </p:spPr>
      </p:pic>
      <p:grpSp>
        <p:nvGrpSpPr>
          <p:cNvPr id="34" name="Group 33"/>
          <p:cNvGrpSpPr/>
          <p:nvPr/>
        </p:nvGrpSpPr>
        <p:grpSpPr>
          <a:xfrm>
            <a:off x="371708" y="457201"/>
            <a:ext cx="11411414" cy="5895974"/>
            <a:chOff x="371707" y="480414"/>
            <a:chExt cx="10977218" cy="5227340"/>
          </a:xfrm>
        </p:grpSpPr>
        <p:sp>
          <p:nvSpPr>
            <p:cNvPr id="5" name="Rectangle 4"/>
            <p:cNvSpPr/>
            <p:nvPr/>
          </p:nvSpPr>
          <p:spPr>
            <a:xfrm>
              <a:off x="371707" y="480414"/>
              <a:ext cx="10977218" cy="5227340"/>
            </a:xfrm>
            <a:prstGeom prst="rect">
              <a:avLst/>
            </a:prstGeom>
            <a:solidFill>
              <a:schemeClr val="dk1">
                <a:alpha val="57000"/>
              </a:schemeClr>
            </a:solidFill>
            <a:ln>
              <a:solidFill>
                <a:schemeClr val="bg2">
                  <a:lumMod val="50000"/>
                </a:schemeClr>
              </a:solidFill>
            </a:ln>
            <a:effectLst>
              <a:outerShdw blurRad="381000" sx="105000" sy="105000" algn="ctr" rotWithShape="0">
                <a:prstClr val="black">
                  <a:alpha val="59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p:cNvSpPr txBox="1"/>
            <p:nvPr/>
          </p:nvSpPr>
          <p:spPr>
            <a:xfrm>
              <a:off x="543782" y="606948"/>
              <a:ext cx="6691142" cy="828710"/>
            </a:xfrm>
            <a:prstGeom prst="rect">
              <a:avLst/>
            </a:prstGeom>
            <a:noFill/>
          </p:spPr>
          <p:txBody>
            <a:bodyPr wrap="square" rtlCol="0">
              <a:spAutoFit/>
            </a:bodyPr>
            <a:lstStyle/>
            <a:p>
              <a:r>
                <a:rPr lang="en-US" sz="2800" b="1" dirty="0">
                  <a:solidFill>
                    <a:schemeClr val="bg1"/>
                  </a:solidFill>
                  <a:latin typeface="Segoe UI" panose="020B0502040204020203" pitchFamily="34" charset="0"/>
                  <a:cs typeface="Segoe UI" panose="020B0502040204020203" pitchFamily="34" charset="0"/>
                </a:rPr>
                <a:t>Rendering Algorithm:</a:t>
              </a:r>
            </a:p>
            <a:p>
              <a:r>
                <a:rPr lang="en-US" sz="2800" b="1" dirty="0">
                  <a:solidFill>
                    <a:schemeClr val="bg1"/>
                  </a:solidFill>
                  <a:latin typeface="Segoe UI" panose="020B0502040204020203" pitchFamily="34" charset="0"/>
                  <a:cs typeface="Segoe UI" panose="020B0502040204020203" pitchFamily="34" charset="0"/>
                </a:rPr>
                <a:t>Blend Several Layers of Material</a:t>
              </a:r>
            </a:p>
          </p:txBody>
        </p:sp>
      </p:grpSp>
      <p:pic>
        <p:nvPicPr>
          <p:cNvPr id="1028" name="Picture 4" descr="http://spiralgraphics.biz/packs/snow_ice/previews/Snow.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610730" y="2134959"/>
            <a:ext cx="1417762" cy="1417762"/>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1030" name="Picture 6" descr="http://www.textures.com/system/gallery/photos/Nature/Grass/50182/Grass0130_1_270.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015362" y="2494972"/>
            <a:ext cx="1523072" cy="1523073"/>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1032" name="Picture 8" descr="http://www.alldesigncreative.com/wp-content/uploads/2014/08/green-grass-texture.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457059" y="2895027"/>
            <a:ext cx="1578806" cy="1578806"/>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926952" y="3309659"/>
            <a:ext cx="1718033" cy="1700111"/>
          </a:xfrm>
          <a:prstGeom prst="rect">
            <a:avLst/>
          </a:prstGeom>
          <a:ln>
            <a:noFill/>
          </a:ln>
          <a:effectLst>
            <a:outerShdw blurRad="190500" algn="tl" rotWithShape="0">
              <a:srgbClr val="000000">
                <a:alpha val="70000"/>
              </a:srgbClr>
            </a:outerShdw>
          </a:effectLst>
          <a:scene3d>
            <a:camera prst="isometricOffAxis1Right"/>
            <a:lightRig rig="threePt" dir="t"/>
          </a:scene3d>
        </p:spPr>
      </p:pic>
      <p:pic>
        <p:nvPicPr>
          <p:cNvPr id="21" name="Picture 2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89943" y="3656953"/>
            <a:ext cx="1752795" cy="1758035"/>
          </a:xfrm>
          <a:prstGeom prst="rect">
            <a:avLst/>
          </a:prstGeom>
          <a:ln>
            <a:noFill/>
          </a:ln>
          <a:effectLst>
            <a:outerShdw blurRad="190500" algn="tl" rotWithShape="0">
              <a:srgbClr val="000000">
                <a:alpha val="70000"/>
              </a:srgbClr>
            </a:outerShdw>
          </a:effectLst>
          <a:scene3d>
            <a:camera prst="isometricOffAxis1Right"/>
            <a:lightRig rig="threePt" dir="t"/>
          </a:scene3d>
        </p:spPr>
      </p:pic>
      <p:pic>
        <p:nvPicPr>
          <p:cNvPr id="38" name="Picture 3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82999" y="3962556"/>
            <a:ext cx="1779205" cy="1752886"/>
          </a:xfrm>
          <a:prstGeom prst="rect">
            <a:avLst/>
          </a:prstGeom>
          <a:ln>
            <a:noFill/>
          </a:ln>
          <a:effectLst>
            <a:outerShdw blurRad="190500" algn="tl" rotWithShape="0">
              <a:srgbClr val="000000">
                <a:alpha val="70000"/>
              </a:srgbClr>
            </a:outerShdw>
          </a:effectLst>
          <a:scene3d>
            <a:camera prst="isometricOffAxis1Right"/>
            <a:lightRig rig="threePt" dir="t"/>
          </a:scene3d>
        </p:spPr>
      </p:pic>
      <p:sp>
        <p:nvSpPr>
          <p:cNvPr id="40" name="TextBox 39"/>
          <p:cNvSpPr txBox="1"/>
          <p:nvPr/>
        </p:nvSpPr>
        <p:spPr>
          <a:xfrm>
            <a:off x="2614294" y="2177235"/>
            <a:ext cx="739305" cy="369332"/>
          </a:xfrm>
          <a:prstGeom prst="rect">
            <a:avLst/>
          </a:prstGeom>
          <a:noFill/>
          <a:scene3d>
            <a:camera prst="isometricOffAxis1Right"/>
            <a:lightRig rig="threePt" dir="t"/>
          </a:scene3d>
        </p:spPr>
        <p:txBody>
          <a:bodyPr wrap="none" rtlCol="0">
            <a:spAutoFit/>
          </a:bodyPr>
          <a:lstStyle>
            <a:defPPr>
              <a:defRPr lang="en-US"/>
            </a:defPPr>
            <a:lvl1pPr>
              <a:defRPr>
                <a:solidFill>
                  <a:schemeClr val="bg1"/>
                </a:solidFill>
                <a:effectLst>
                  <a:glow rad="63500">
                    <a:schemeClr val="tx1">
                      <a:lumMod val="95000"/>
                      <a:lumOff val="5000"/>
                      <a:alpha val="40000"/>
                    </a:schemeClr>
                  </a:glow>
                </a:effectLst>
              </a:defRPr>
            </a:lvl1pPr>
          </a:lstStyle>
          <a:p>
            <a:r>
              <a:rPr lang="en-US" dirty="0">
                <a:ln>
                  <a:solidFill>
                    <a:schemeClr val="bg1">
                      <a:lumMod val="85000"/>
                    </a:schemeClr>
                  </a:solidFill>
                </a:ln>
              </a:rPr>
              <a:t>Snow</a:t>
            </a:r>
          </a:p>
        </p:txBody>
      </p:sp>
      <p:sp>
        <p:nvSpPr>
          <p:cNvPr id="45" name="TextBox 44"/>
          <p:cNvSpPr txBox="1"/>
          <p:nvPr/>
        </p:nvSpPr>
        <p:spPr>
          <a:xfrm>
            <a:off x="3037593" y="2577290"/>
            <a:ext cx="861133" cy="369332"/>
          </a:xfrm>
          <a:prstGeom prst="rect">
            <a:avLst/>
          </a:prstGeom>
          <a:noFill/>
          <a:scene3d>
            <a:camera prst="isometricOffAxis1Right"/>
            <a:lightRig rig="threePt" dir="t"/>
          </a:scene3d>
        </p:spPr>
        <p:txBody>
          <a:bodyPr wrap="none" rtlCol="0">
            <a:spAutoFit/>
          </a:bodyPr>
          <a:lstStyle>
            <a:defPPr>
              <a:defRPr lang="en-US"/>
            </a:defPPr>
            <a:lvl1pPr>
              <a:defRPr>
                <a:solidFill>
                  <a:schemeClr val="bg1"/>
                </a:solidFill>
                <a:effectLst>
                  <a:glow rad="63500">
                    <a:schemeClr val="tx1">
                      <a:lumMod val="95000"/>
                      <a:lumOff val="5000"/>
                      <a:alpha val="40000"/>
                    </a:schemeClr>
                  </a:glow>
                </a:effectLst>
              </a:defRPr>
            </a:lvl1pPr>
          </a:lstStyle>
          <a:p>
            <a:r>
              <a:rPr lang="en-US" dirty="0"/>
              <a:t>Grass1</a:t>
            </a:r>
          </a:p>
        </p:txBody>
      </p:sp>
      <p:sp>
        <p:nvSpPr>
          <p:cNvPr id="46" name="TextBox 45"/>
          <p:cNvSpPr txBox="1"/>
          <p:nvPr/>
        </p:nvSpPr>
        <p:spPr>
          <a:xfrm>
            <a:off x="3496385" y="2957498"/>
            <a:ext cx="861133" cy="369332"/>
          </a:xfrm>
          <a:prstGeom prst="rect">
            <a:avLst/>
          </a:prstGeom>
          <a:noFill/>
          <a:scene3d>
            <a:camera prst="isometricOffAxis1Right"/>
            <a:lightRig rig="threePt" dir="t"/>
          </a:scene3d>
        </p:spPr>
        <p:txBody>
          <a:bodyPr wrap="none" rtlCol="0">
            <a:spAutoFit/>
          </a:bodyPr>
          <a:lstStyle>
            <a:defPPr>
              <a:defRPr lang="en-US"/>
            </a:defPPr>
            <a:lvl1pPr>
              <a:defRPr>
                <a:solidFill>
                  <a:schemeClr val="bg1"/>
                </a:solidFill>
                <a:effectLst>
                  <a:glow rad="63500">
                    <a:schemeClr val="tx1">
                      <a:lumMod val="95000"/>
                      <a:lumOff val="5000"/>
                      <a:alpha val="40000"/>
                    </a:schemeClr>
                  </a:glow>
                </a:effectLst>
              </a:defRPr>
            </a:lvl1pPr>
          </a:lstStyle>
          <a:p>
            <a:r>
              <a:rPr lang="en-US" dirty="0"/>
              <a:t>Grass2</a:t>
            </a:r>
          </a:p>
        </p:txBody>
      </p:sp>
      <p:sp>
        <p:nvSpPr>
          <p:cNvPr id="47" name="TextBox 46"/>
          <p:cNvSpPr txBox="1"/>
          <p:nvPr/>
        </p:nvSpPr>
        <p:spPr>
          <a:xfrm>
            <a:off x="3977287" y="3393197"/>
            <a:ext cx="554960" cy="369332"/>
          </a:xfrm>
          <a:prstGeom prst="rect">
            <a:avLst/>
          </a:prstGeom>
          <a:noFill/>
          <a:scene3d>
            <a:camera prst="isometricOffAxis1Right"/>
            <a:lightRig rig="threePt" dir="t"/>
          </a:scene3d>
        </p:spPr>
        <p:txBody>
          <a:bodyPr wrap="none" rtlCol="0">
            <a:spAutoFit/>
          </a:bodyPr>
          <a:lstStyle>
            <a:defPPr>
              <a:defRPr lang="en-US"/>
            </a:defPPr>
            <a:lvl1pPr>
              <a:defRPr>
                <a:solidFill>
                  <a:schemeClr val="bg1"/>
                </a:solidFill>
                <a:effectLst>
                  <a:glow rad="63500">
                    <a:schemeClr val="tx1">
                      <a:lumMod val="95000"/>
                      <a:lumOff val="5000"/>
                      <a:alpha val="40000"/>
                    </a:schemeClr>
                  </a:glow>
                </a:effectLst>
              </a:defRPr>
            </a:lvl1pPr>
          </a:lstStyle>
          <a:p>
            <a:r>
              <a:rPr lang="en-US" dirty="0"/>
              <a:t>Soil</a:t>
            </a:r>
          </a:p>
        </p:txBody>
      </p:sp>
      <p:sp>
        <p:nvSpPr>
          <p:cNvPr id="48" name="TextBox 47"/>
          <p:cNvSpPr txBox="1"/>
          <p:nvPr/>
        </p:nvSpPr>
        <p:spPr>
          <a:xfrm>
            <a:off x="4364127" y="3719167"/>
            <a:ext cx="673326" cy="369332"/>
          </a:xfrm>
          <a:prstGeom prst="rect">
            <a:avLst/>
          </a:prstGeom>
          <a:noFill/>
          <a:scene3d>
            <a:camera prst="isometricOffAxis1Right"/>
            <a:lightRig rig="threePt" dir="t"/>
          </a:scene3d>
        </p:spPr>
        <p:txBody>
          <a:bodyPr wrap="none" rtlCol="0">
            <a:spAutoFit/>
          </a:bodyPr>
          <a:lstStyle>
            <a:defPPr>
              <a:defRPr lang="en-US"/>
            </a:defPPr>
            <a:lvl1pPr>
              <a:defRPr>
                <a:solidFill>
                  <a:schemeClr val="bg1"/>
                </a:solidFill>
                <a:effectLst>
                  <a:glow rad="63500">
                    <a:schemeClr val="tx1">
                      <a:lumMod val="95000"/>
                      <a:lumOff val="5000"/>
                      <a:alpha val="40000"/>
                    </a:schemeClr>
                  </a:glow>
                </a:effectLst>
              </a:defRPr>
            </a:lvl1pPr>
          </a:lstStyle>
          <a:p>
            <a:r>
              <a:rPr lang="en-US" dirty="0"/>
              <a:t>Rock</a:t>
            </a:r>
          </a:p>
        </p:txBody>
      </p:sp>
      <p:sp>
        <p:nvSpPr>
          <p:cNvPr id="49" name="TextBox 48"/>
          <p:cNvSpPr txBox="1"/>
          <p:nvPr/>
        </p:nvSpPr>
        <p:spPr>
          <a:xfrm>
            <a:off x="4814817" y="4070062"/>
            <a:ext cx="972767" cy="369332"/>
          </a:xfrm>
          <a:prstGeom prst="rect">
            <a:avLst/>
          </a:prstGeom>
          <a:noFill/>
          <a:scene3d>
            <a:camera prst="isometricOffAxis1Right"/>
            <a:lightRig rig="threePt" dir="t"/>
          </a:scene3d>
        </p:spPr>
        <p:txBody>
          <a:bodyPr wrap="none" rtlCol="0">
            <a:spAutoFit/>
          </a:bodyPr>
          <a:lstStyle/>
          <a:p>
            <a:r>
              <a:rPr lang="en-US" dirty="0">
                <a:ln>
                  <a:solidFill>
                    <a:schemeClr val="bg1">
                      <a:lumMod val="50000"/>
                    </a:schemeClr>
                  </a:solidFill>
                </a:ln>
                <a:solidFill>
                  <a:schemeClr val="bg1"/>
                </a:solidFill>
                <a:effectLst>
                  <a:glow rad="63500">
                    <a:schemeClr val="tx1">
                      <a:lumMod val="95000"/>
                      <a:lumOff val="5000"/>
                      <a:alpha val="40000"/>
                    </a:schemeClr>
                  </a:glow>
                </a:effectLst>
              </a:rPr>
              <a:t>Pebbles</a:t>
            </a:r>
          </a:p>
        </p:txBody>
      </p:sp>
      <p:pic>
        <p:nvPicPr>
          <p:cNvPr id="42" name="Picture 41"/>
          <p:cNvPicPr>
            <a:picLocks noChangeAspect="1"/>
          </p:cNvPicPr>
          <p:nvPr/>
        </p:nvPicPr>
        <p:blipFill>
          <a:blip r:embed="rId12"/>
          <a:stretch>
            <a:fillRect/>
          </a:stretch>
        </p:blipFill>
        <p:spPr>
          <a:xfrm>
            <a:off x="6346874" y="2049032"/>
            <a:ext cx="1645897" cy="1607623"/>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43" name="Picture 42"/>
          <p:cNvPicPr>
            <a:picLocks noChangeAspect="1"/>
          </p:cNvPicPr>
          <p:nvPr/>
        </p:nvPicPr>
        <p:blipFill>
          <a:blip r:embed="rId13"/>
          <a:stretch>
            <a:fillRect/>
          </a:stretch>
        </p:blipFill>
        <p:spPr>
          <a:xfrm>
            <a:off x="6665039" y="2323239"/>
            <a:ext cx="1645897" cy="1622285"/>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51" name="Picture 50"/>
          <p:cNvPicPr>
            <a:picLocks noChangeAspect="1"/>
          </p:cNvPicPr>
          <p:nvPr/>
        </p:nvPicPr>
        <p:blipFill>
          <a:blip r:embed="rId14"/>
          <a:stretch>
            <a:fillRect/>
          </a:stretch>
        </p:blipFill>
        <p:spPr>
          <a:xfrm>
            <a:off x="6971453" y="2627750"/>
            <a:ext cx="1645897" cy="1610320"/>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52" name="Picture 51"/>
          <p:cNvPicPr>
            <a:picLocks noChangeAspect="1"/>
          </p:cNvPicPr>
          <p:nvPr/>
        </p:nvPicPr>
        <p:blipFill>
          <a:blip r:embed="rId15"/>
          <a:stretch>
            <a:fillRect/>
          </a:stretch>
        </p:blipFill>
        <p:spPr>
          <a:xfrm>
            <a:off x="7284189" y="2910854"/>
            <a:ext cx="1645897" cy="1636280"/>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53" name="Picture 52"/>
          <p:cNvPicPr>
            <a:picLocks noChangeAspect="1"/>
          </p:cNvPicPr>
          <p:nvPr/>
        </p:nvPicPr>
        <p:blipFill>
          <a:blip r:embed="rId16"/>
          <a:stretch>
            <a:fillRect/>
          </a:stretch>
        </p:blipFill>
        <p:spPr>
          <a:xfrm>
            <a:off x="7691859" y="3363445"/>
            <a:ext cx="1645897" cy="1544775"/>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54" name="Picture 53"/>
          <p:cNvPicPr>
            <a:picLocks noChangeAspect="1"/>
          </p:cNvPicPr>
          <p:nvPr/>
        </p:nvPicPr>
        <p:blipFill>
          <a:blip r:embed="rId17"/>
          <a:stretch>
            <a:fillRect/>
          </a:stretch>
        </p:blipFill>
        <p:spPr>
          <a:xfrm>
            <a:off x="8031555" y="3711508"/>
            <a:ext cx="1645897" cy="1619334"/>
          </a:xfrm>
          <a:prstGeom prst="rect">
            <a:avLst/>
          </a:prstGeom>
          <a:effectLst>
            <a:outerShdw blurRad="63500" sx="102000" sy="102000" algn="ctr" rotWithShape="0">
              <a:prstClr val="black">
                <a:alpha val="40000"/>
              </a:prstClr>
            </a:outerShdw>
          </a:effectLst>
          <a:scene3d>
            <a:camera prst="isometricOffAxis1Right"/>
            <a:lightRig rig="threePt" dir="t"/>
          </a:scene3d>
        </p:spPr>
      </p:pic>
    </p:spTree>
    <p:extLst>
      <p:ext uri="{BB962C8B-B14F-4D97-AF65-F5344CB8AC3E}">
        <p14:creationId xmlns:p14="http://schemas.microsoft.com/office/powerpoint/2010/main" val="16762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300"/>
                                        <p:tgtEl>
                                          <p:spTgt spid="34"/>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3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300"/>
                                        <p:tgtEl>
                                          <p:spTgt spid="40"/>
                                        </p:tgtEl>
                                      </p:cBhvr>
                                    </p:animEffect>
                                  </p:childTnLst>
                                </p:cTn>
                              </p:par>
                            </p:childTnLst>
                          </p:cTn>
                        </p:par>
                        <p:par>
                          <p:cTn id="19" fill="hold">
                            <p:stCondLst>
                              <p:cond delay="600"/>
                            </p:stCondLst>
                            <p:childTnLst>
                              <p:par>
                                <p:cTn id="20" presetID="10" presetClass="entr" presetSubtype="0" fill="hold" nodeType="after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300"/>
                                        <p:tgtEl>
                                          <p:spTgt spid="10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300"/>
                                        <p:tgtEl>
                                          <p:spTgt spid="45"/>
                                        </p:tgtEl>
                                      </p:cBhvr>
                                    </p:animEffect>
                                  </p:childTnLst>
                                </p:cTn>
                              </p:par>
                            </p:childTnLst>
                          </p:cTn>
                        </p:par>
                        <p:par>
                          <p:cTn id="26" fill="hold">
                            <p:stCondLst>
                              <p:cond delay="900"/>
                            </p:stCondLst>
                            <p:childTnLst>
                              <p:par>
                                <p:cTn id="27" presetID="10" presetClass="entr" presetSubtype="0"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3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fade">
                                      <p:cBhvr>
                                        <p:cTn id="32" dur="300"/>
                                        <p:tgtEl>
                                          <p:spTgt spid="1032"/>
                                        </p:tgtEl>
                                      </p:cBhvr>
                                    </p:animEffect>
                                  </p:childTnLst>
                                </p:cTn>
                              </p:par>
                            </p:childTnLst>
                          </p:cTn>
                        </p:par>
                        <p:par>
                          <p:cTn id="33" fill="hold">
                            <p:stCondLst>
                              <p:cond delay="1200"/>
                            </p:stCondLst>
                            <p:childTnLst>
                              <p:par>
                                <p:cTn id="34" presetID="10"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3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300"/>
                                        <p:tgtEl>
                                          <p:spTgt spid="4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300"/>
                                        <p:tgtEl>
                                          <p:spTgt spid="48"/>
                                        </p:tgtEl>
                                      </p:cBhvr>
                                    </p:animEffect>
                                  </p:childTnLst>
                                </p:cTn>
                              </p:par>
                              <p:par>
                                <p:cTn id="44" presetID="10"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300"/>
                                        <p:tgtEl>
                                          <p:spTgt spid="21"/>
                                        </p:tgtEl>
                                      </p:cBhvr>
                                    </p:animEffect>
                                  </p:childTnLst>
                                </p:cTn>
                              </p:par>
                            </p:childTnLst>
                          </p:cTn>
                        </p:par>
                        <p:par>
                          <p:cTn id="47" fill="hold">
                            <p:stCondLst>
                              <p:cond delay="1800"/>
                            </p:stCondLst>
                            <p:childTnLst>
                              <p:par>
                                <p:cTn id="48" presetID="10"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300"/>
                                        <p:tgtEl>
                                          <p:spTgt spid="3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300"/>
                                        <p:tgtEl>
                                          <p:spTgt spid="49"/>
                                        </p:tgtEl>
                                      </p:cBhvr>
                                    </p:animEffect>
                                  </p:childTnLst>
                                </p:cTn>
                              </p:par>
                            </p:childTnLst>
                          </p:cTn>
                        </p:par>
                        <p:par>
                          <p:cTn id="54" fill="hold">
                            <p:stCondLst>
                              <p:cond delay="2100"/>
                            </p:stCondLst>
                            <p:childTnLst>
                              <p:par>
                                <p:cTn id="55" presetID="10" presetClass="entr" presetSubtype="0"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300"/>
                                        <p:tgtEl>
                                          <p:spTgt spid="42"/>
                                        </p:tgtEl>
                                      </p:cBhvr>
                                    </p:animEffect>
                                  </p:childTnLst>
                                </p:cTn>
                              </p:par>
                            </p:childTnLst>
                          </p:cTn>
                        </p:par>
                        <p:par>
                          <p:cTn id="58" fill="hold">
                            <p:stCondLst>
                              <p:cond delay="2400"/>
                            </p:stCondLst>
                            <p:childTnLst>
                              <p:par>
                                <p:cTn id="59" presetID="10" presetClass="entr" presetSubtype="0"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300"/>
                                        <p:tgtEl>
                                          <p:spTgt spid="43"/>
                                        </p:tgtEl>
                                      </p:cBhvr>
                                    </p:animEffect>
                                  </p:childTnLst>
                                </p:cTn>
                              </p:par>
                            </p:childTnLst>
                          </p:cTn>
                        </p:par>
                        <p:par>
                          <p:cTn id="62" fill="hold">
                            <p:stCondLst>
                              <p:cond delay="2700"/>
                            </p:stCondLst>
                            <p:childTnLst>
                              <p:par>
                                <p:cTn id="63" presetID="10" presetClass="entr" presetSubtype="0" fill="hold" nodeType="after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300"/>
                                        <p:tgtEl>
                                          <p:spTgt spid="51"/>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300"/>
                                        <p:tgtEl>
                                          <p:spTgt spid="52"/>
                                        </p:tgtEl>
                                      </p:cBhvr>
                                    </p:animEffect>
                                  </p:childTnLst>
                                </p:cTn>
                              </p:par>
                            </p:childTnLst>
                          </p:cTn>
                        </p:par>
                        <p:par>
                          <p:cTn id="70" fill="hold">
                            <p:stCondLst>
                              <p:cond delay="3300"/>
                            </p:stCondLst>
                            <p:childTnLst>
                              <p:par>
                                <p:cTn id="71" presetID="10" presetClass="entr" presetSubtype="0" fill="hold"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300"/>
                                        <p:tgtEl>
                                          <p:spTgt spid="53"/>
                                        </p:tgtEl>
                                      </p:cBhvr>
                                    </p:animEffect>
                                  </p:childTnLst>
                                </p:cTn>
                              </p:par>
                            </p:childTnLst>
                          </p:cTn>
                        </p:par>
                        <p:par>
                          <p:cTn id="74" fill="hold">
                            <p:stCondLst>
                              <p:cond delay="3600"/>
                            </p:stCondLst>
                            <p:childTnLst>
                              <p:par>
                                <p:cTn id="75" presetID="10" presetClass="entr" presetSubtype="0" fill="hold" nodeType="after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3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8" fill="hold" display="0">
                  <p:stCondLst>
                    <p:cond delay="indefinite"/>
                  </p:stCondLst>
                </p:cTn>
                <p:tgtEl>
                  <p:spTgt spid="2"/>
                </p:tgtEl>
              </p:cMediaNode>
            </p:video>
            <p:seq concurrent="1" nextAc="seek">
              <p:cTn id="79" restart="whenNotActive" fill="hold" evtFilter="cancelBubble" nodeType="interactiveSeq">
                <p:stCondLst>
                  <p:cond evt="onClick" delay="0">
                    <p:tgtEl>
                      <p:spTgt spid="2"/>
                    </p:tgtEl>
                  </p:cond>
                </p:stCondLst>
                <p:endSync evt="end" delay="0">
                  <p:rtn val="all"/>
                </p:endSync>
                <p:childTnLst>
                  <p:par>
                    <p:cTn id="80" fill="hold">
                      <p:stCondLst>
                        <p:cond delay="0"/>
                      </p:stCondLst>
                      <p:childTnLst>
                        <p:par>
                          <p:cTn id="81" fill="hold">
                            <p:stCondLst>
                              <p:cond delay="0"/>
                            </p:stCondLst>
                            <p:childTnLst>
                              <p:par>
                                <p:cTn id="82" presetID="2" presetClass="mediacall" presetSubtype="0" fill="hold" nodeType="clickEffect">
                                  <p:stCondLst>
                                    <p:cond delay="0"/>
                                  </p:stCondLst>
                                  <p:childTnLst>
                                    <p:cmd type="call" cmd="togglePause">
                                      <p:cBhvr>
                                        <p:cTn id="83" dur="1" fill="hold"/>
                                        <p:tgtEl>
                                          <p:spTgt spid="2"/>
                                        </p:tgtEl>
                                      </p:cBhvr>
                                    </p:cmd>
                                  </p:childTnLst>
                                </p:cTn>
                              </p:par>
                            </p:childTnLst>
                          </p:cTn>
                        </p:par>
                      </p:childTnLst>
                    </p:cTn>
                  </p:par>
                </p:childTnLst>
              </p:cTn>
              <p:nextCondLst>
                <p:cond evt="onClick" delay="0">
                  <p:tgtEl>
                    <p:spTgt spid="2"/>
                  </p:tgtEl>
                </p:cond>
              </p:nextCondLst>
            </p:seq>
          </p:childTnLst>
        </p:cTn>
      </p:par>
    </p:tnLst>
    <p:bldLst>
      <p:bldP spid="40" grpId="0"/>
      <p:bldP spid="45" grpId="0"/>
      <p:bldP spid="46" grpId="0"/>
      <p:bldP spid="47" grpId="0"/>
      <p:bldP spid="48"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364095" y="388324"/>
            <a:ext cx="11013431" cy="584775"/>
          </a:xfrm>
          <a:prstGeom prst="rect">
            <a:avLst/>
          </a:prstGeom>
          <a:noFill/>
        </p:spPr>
        <p:txBody>
          <a:bodyPr wrap="square" rtlCol="0">
            <a:spAutoFit/>
          </a:bodyPr>
          <a:lstStyle/>
          <a:p>
            <a:r>
              <a:rPr lang="en-US" sz="3200" b="1" dirty="0">
                <a:solidFill>
                  <a:schemeClr val="bg1"/>
                </a:solidFill>
                <a:latin typeface="Segoe UI" panose="020B0502040204020203" pitchFamily="34" charset="0"/>
                <a:cs typeface="Segoe UI" panose="020B0502040204020203" pitchFamily="34" charset="0"/>
              </a:rPr>
              <a:t>Optimization: Precompute composite texture</a:t>
            </a:r>
          </a:p>
        </p:txBody>
      </p:sp>
      <p:sp>
        <p:nvSpPr>
          <p:cNvPr id="17" name="Rectangle 16"/>
          <p:cNvSpPr/>
          <p:nvPr/>
        </p:nvSpPr>
        <p:spPr>
          <a:xfrm>
            <a:off x="4201584" y="3328622"/>
            <a:ext cx="1427926" cy="898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Compute Shader</a:t>
            </a:r>
          </a:p>
        </p:txBody>
      </p:sp>
      <p:grpSp>
        <p:nvGrpSpPr>
          <p:cNvPr id="52" name="Group 51"/>
          <p:cNvGrpSpPr/>
          <p:nvPr/>
        </p:nvGrpSpPr>
        <p:grpSpPr>
          <a:xfrm>
            <a:off x="1126051" y="1761110"/>
            <a:ext cx="1953593" cy="1823890"/>
            <a:chOff x="670000" y="1322288"/>
            <a:chExt cx="3835103" cy="3580483"/>
          </a:xfrm>
        </p:grpSpPr>
        <p:pic>
          <p:nvPicPr>
            <p:cNvPr id="59" name="Picture 4" descr="http://spiralgraphics.biz/packs/snow_ice/previews/Snow.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0000" y="1322288"/>
              <a:ext cx="1417762" cy="1417762"/>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60" name="Picture 6" descr="http://www.textures.com/system/gallery/photos/Nature/Grass/50182/Grass0130_1_27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74632" y="1682301"/>
              <a:ext cx="1523072" cy="1523073"/>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61" name="Picture 8" descr="http://www.alldesigncreative.com/wp-content/uploads/2014/08/green-grass-textur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99958" y="2082356"/>
              <a:ext cx="1578806" cy="1578806"/>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69851" y="2496988"/>
              <a:ext cx="1718033" cy="1700111"/>
            </a:xfrm>
            <a:prstGeom prst="rect">
              <a:avLst/>
            </a:prstGeom>
            <a:ln>
              <a:noFill/>
            </a:ln>
            <a:effectLst>
              <a:outerShdw blurRad="190500" algn="tl" rotWithShape="0">
                <a:srgbClr val="000000">
                  <a:alpha val="70000"/>
                </a:srgbClr>
              </a:outerShdw>
            </a:effectLst>
            <a:scene3d>
              <a:camera prst="isometricOffAxis1Right"/>
              <a:lightRig rig="threePt" dir="t"/>
            </a:scene3d>
          </p:spPr>
        </p:pic>
        <p:pic>
          <p:nvPicPr>
            <p:cNvPr id="63" name="Picture 6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32842" y="2844282"/>
              <a:ext cx="1752795" cy="1758035"/>
            </a:xfrm>
            <a:prstGeom prst="rect">
              <a:avLst/>
            </a:prstGeom>
            <a:ln>
              <a:noFill/>
            </a:ln>
            <a:effectLst>
              <a:outerShdw blurRad="190500" algn="tl" rotWithShape="0">
                <a:srgbClr val="000000">
                  <a:alpha val="70000"/>
                </a:srgbClr>
              </a:outerShdw>
            </a:effectLst>
            <a:scene3d>
              <a:camera prst="isometricOffAxis1Right"/>
              <a:lightRig rig="threePt" dir="t"/>
            </a:scene3d>
          </p:spPr>
        </p:pic>
        <p:pic>
          <p:nvPicPr>
            <p:cNvPr id="64" name="Picture 6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25898" y="3149885"/>
              <a:ext cx="1779205" cy="1752886"/>
            </a:xfrm>
            <a:prstGeom prst="rect">
              <a:avLst/>
            </a:prstGeom>
            <a:ln>
              <a:noFill/>
            </a:ln>
            <a:effectLst>
              <a:outerShdw blurRad="190500" algn="tl" rotWithShape="0">
                <a:srgbClr val="000000">
                  <a:alpha val="70000"/>
                </a:srgbClr>
              </a:outerShdw>
            </a:effectLst>
            <a:scene3d>
              <a:camera prst="isometricOffAxis1Right"/>
              <a:lightRig rig="threePt" dir="t"/>
            </a:scene3d>
          </p:spPr>
        </p:pic>
      </p:grpSp>
      <p:grpSp>
        <p:nvGrpSpPr>
          <p:cNvPr id="70" name="Group 69"/>
          <p:cNvGrpSpPr/>
          <p:nvPr/>
        </p:nvGrpSpPr>
        <p:grpSpPr>
          <a:xfrm>
            <a:off x="978003" y="3549906"/>
            <a:ext cx="1790158" cy="1763946"/>
            <a:chOff x="5468608" y="2937144"/>
            <a:chExt cx="1850346" cy="1853160"/>
          </a:xfrm>
        </p:grpSpPr>
        <p:pic>
          <p:nvPicPr>
            <p:cNvPr id="44" name="Picture 43"/>
            <p:cNvPicPr>
              <a:picLocks noChangeAspect="1"/>
            </p:cNvPicPr>
            <p:nvPr/>
          </p:nvPicPr>
          <p:blipFill>
            <a:blip r:embed="rId9"/>
            <a:stretch>
              <a:fillRect/>
            </a:stretch>
          </p:blipFill>
          <p:spPr>
            <a:xfrm>
              <a:off x="5468608" y="2937144"/>
              <a:ext cx="914400" cy="907786"/>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50" name="Picture 49"/>
            <p:cNvPicPr>
              <a:picLocks noChangeAspect="1"/>
            </p:cNvPicPr>
            <p:nvPr/>
          </p:nvPicPr>
          <p:blipFill>
            <a:blip r:embed="rId10"/>
            <a:stretch>
              <a:fillRect/>
            </a:stretch>
          </p:blipFill>
          <p:spPr>
            <a:xfrm>
              <a:off x="5645369" y="3091982"/>
              <a:ext cx="914400" cy="916066"/>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6" name="Picture 65"/>
            <p:cNvPicPr>
              <a:picLocks noChangeAspect="1"/>
            </p:cNvPicPr>
            <p:nvPr/>
          </p:nvPicPr>
          <p:blipFill>
            <a:blip r:embed="rId11"/>
            <a:stretch>
              <a:fillRect/>
            </a:stretch>
          </p:blipFill>
          <p:spPr>
            <a:xfrm>
              <a:off x="5815601" y="3263932"/>
              <a:ext cx="914400" cy="909310"/>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8" name="Picture 67"/>
            <p:cNvPicPr>
              <a:picLocks noChangeAspect="1"/>
            </p:cNvPicPr>
            <p:nvPr/>
          </p:nvPicPr>
          <p:blipFill>
            <a:blip r:embed="rId12"/>
            <a:stretch>
              <a:fillRect/>
            </a:stretch>
          </p:blipFill>
          <p:spPr>
            <a:xfrm>
              <a:off x="5989346" y="3423794"/>
              <a:ext cx="914400" cy="923968"/>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9" name="Picture 68"/>
            <p:cNvPicPr>
              <a:picLocks noChangeAspect="1"/>
            </p:cNvPicPr>
            <p:nvPr/>
          </p:nvPicPr>
          <p:blipFill>
            <a:blip r:embed="rId13"/>
            <a:stretch>
              <a:fillRect/>
            </a:stretch>
          </p:blipFill>
          <p:spPr>
            <a:xfrm>
              <a:off x="6215832" y="3679362"/>
              <a:ext cx="914400" cy="872298"/>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7" name="Picture 66"/>
            <p:cNvPicPr>
              <a:picLocks noChangeAspect="1"/>
            </p:cNvPicPr>
            <p:nvPr/>
          </p:nvPicPr>
          <p:blipFill>
            <a:blip r:embed="rId14"/>
            <a:stretch>
              <a:fillRect/>
            </a:stretch>
          </p:blipFill>
          <p:spPr>
            <a:xfrm>
              <a:off x="6404554" y="3875904"/>
              <a:ext cx="914400" cy="914400"/>
            </a:xfrm>
            <a:prstGeom prst="rect">
              <a:avLst/>
            </a:prstGeom>
            <a:effectLst>
              <a:outerShdw blurRad="63500" sx="102000" sy="102000" algn="ctr" rotWithShape="0">
                <a:prstClr val="black">
                  <a:alpha val="40000"/>
                </a:prstClr>
              </a:outerShdw>
            </a:effectLst>
            <a:scene3d>
              <a:camera prst="isometricOffAxis1Right"/>
              <a:lightRig rig="threePt" dir="t"/>
            </a:scene3d>
          </p:spPr>
        </p:pic>
      </p:grpSp>
      <p:cxnSp>
        <p:nvCxnSpPr>
          <p:cNvPr id="72" name="Straight Arrow Connector 71"/>
          <p:cNvCxnSpPr/>
          <p:nvPr/>
        </p:nvCxnSpPr>
        <p:spPr>
          <a:xfrm>
            <a:off x="3513782" y="3019405"/>
            <a:ext cx="473582" cy="3092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3499151" y="4323364"/>
            <a:ext cx="419591" cy="3641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870811" y="3799325"/>
            <a:ext cx="620673" cy="108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724338" y="2812405"/>
            <a:ext cx="473582" cy="3092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709707" y="4116364"/>
            <a:ext cx="419591" cy="3641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742819" y="3334541"/>
            <a:ext cx="1441803" cy="892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Fragment Shader</a:t>
            </a:r>
          </a:p>
        </p:txBody>
      </p:sp>
      <p:sp>
        <p:nvSpPr>
          <p:cNvPr id="11" name="TextBox 10"/>
          <p:cNvSpPr txBox="1"/>
          <p:nvPr/>
        </p:nvSpPr>
        <p:spPr>
          <a:xfrm>
            <a:off x="9340796" y="4418736"/>
            <a:ext cx="2531602" cy="369332"/>
          </a:xfrm>
          <a:prstGeom prst="rect">
            <a:avLst/>
          </a:prstGeom>
          <a:noFill/>
        </p:spPr>
        <p:txBody>
          <a:bodyPr wrap="square" rtlCol="0">
            <a:spAutoFit/>
          </a:bodyPr>
          <a:lstStyle/>
          <a:p>
            <a:r>
              <a:rPr lang="en-US" dirty="0">
                <a:solidFill>
                  <a:schemeClr val="bg1"/>
                </a:solidFill>
              </a:rPr>
              <a:t>(Single Texture Fetch)</a:t>
            </a:r>
          </a:p>
        </p:txBody>
      </p:sp>
      <p:pic>
        <p:nvPicPr>
          <p:cNvPr id="12" name="Picture 11"/>
          <p:cNvPicPr>
            <a:picLocks noChangeAspect="1"/>
          </p:cNvPicPr>
          <p:nvPr/>
        </p:nvPicPr>
        <p:blipFill>
          <a:blip r:embed="rId15"/>
          <a:stretch>
            <a:fillRect/>
          </a:stretch>
        </p:blipFill>
        <p:spPr>
          <a:xfrm>
            <a:off x="6867273" y="1815482"/>
            <a:ext cx="1551536" cy="1548529"/>
          </a:xfrm>
          <a:prstGeom prst="rect">
            <a:avLst/>
          </a:prstGeom>
        </p:spPr>
      </p:pic>
      <p:pic>
        <p:nvPicPr>
          <p:cNvPr id="13" name="Picture 12"/>
          <p:cNvPicPr>
            <a:picLocks noChangeAspect="1"/>
          </p:cNvPicPr>
          <p:nvPr/>
        </p:nvPicPr>
        <p:blipFill>
          <a:blip r:embed="rId16"/>
          <a:stretch>
            <a:fillRect/>
          </a:stretch>
        </p:blipFill>
        <p:spPr>
          <a:xfrm>
            <a:off x="6867273" y="3822899"/>
            <a:ext cx="1551536" cy="1543356"/>
          </a:xfrm>
          <a:prstGeom prst="rect">
            <a:avLst/>
          </a:prstGeom>
        </p:spPr>
      </p:pic>
      <p:cxnSp>
        <p:nvCxnSpPr>
          <p:cNvPr id="5" name="Straight Connector 4"/>
          <p:cNvCxnSpPr/>
          <p:nvPr/>
        </p:nvCxnSpPr>
        <p:spPr>
          <a:xfrm>
            <a:off x="978003" y="5604933"/>
            <a:ext cx="477412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744307" y="5342809"/>
            <a:ext cx="0" cy="262124"/>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78003" y="5366255"/>
            <a:ext cx="0" cy="23867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366458" y="5672469"/>
            <a:ext cx="1691104" cy="369332"/>
          </a:xfrm>
          <a:prstGeom prst="rect">
            <a:avLst/>
          </a:prstGeom>
          <a:noFill/>
        </p:spPr>
        <p:txBody>
          <a:bodyPr wrap="none" rtlCol="0">
            <a:spAutoFit/>
          </a:bodyPr>
          <a:lstStyle/>
          <a:p>
            <a:r>
              <a:rPr lang="en-US" dirty="0">
                <a:solidFill>
                  <a:schemeClr val="bg1"/>
                </a:solidFill>
              </a:rPr>
              <a:t>Executed Once</a:t>
            </a:r>
          </a:p>
        </p:txBody>
      </p:sp>
      <p:cxnSp>
        <p:nvCxnSpPr>
          <p:cNvPr id="38" name="Straight Connector 37"/>
          <p:cNvCxnSpPr/>
          <p:nvPr/>
        </p:nvCxnSpPr>
        <p:spPr>
          <a:xfrm>
            <a:off x="6796557" y="5616324"/>
            <a:ext cx="477412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1562861" y="5354200"/>
            <a:ext cx="0" cy="262124"/>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796557" y="5377646"/>
            <a:ext cx="0" cy="23867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185012" y="5683860"/>
            <a:ext cx="2397901" cy="369332"/>
          </a:xfrm>
          <a:prstGeom prst="rect">
            <a:avLst/>
          </a:prstGeom>
          <a:noFill/>
        </p:spPr>
        <p:txBody>
          <a:bodyPr wrap="none" rtlCol="0">
            <a:spAutoFit/>
          </a:bodyPr>
          <a:lstStyle/>
          <a:p>
            <a:r>
              <a:rPr lang="en-US" dirty="0">
                <a:solidFill>
                  <a:schemeClr val="bg1"/>
                </a:solidFill>
              </a:rPr>
              <a:t>Executed Every Frame</a:t>
            </a:r>
          </a:p>
        </p:txBody>
      </p:sp>
    </p:spTree>
    <p:extLst>
      <p:ext uri="{BB962C8B-B14F-4D97-AF65-F5344CB8AC3E}">
        <p14:creationId xmlns:p14="http://schemas.microsoft.com/office/powerpoint/2010/main" val="290176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11"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A system that generates different implementations from a high level representation</a:t>
            </a:r>
          </a:p>
        </p:txBody>
      </p:sp>
      <p:sp>
        <p:nvSpPr>
          <p:cNvPr id="11" name="TextBox 10"/>
          <p:cNvSpPr txBox="1"/>
          <p:nvPr/>
        </p:nvSpPr>
        <p:spPr>
          <a:xfrm>
            <a:off x="5041921" y="1947158"/>
            <a:ext cx="198804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Implementation 1</a:t>
            </a:r>
          </a:p>
        </p:txBody>
      </p:sp>
      <p:sp>
        <p:nvSpPr>
          <p:cNvPr id="12" name="TextBox 11"/>
          <p:cNvSpPr txBox="1"/>
          <p:nvPr/>
        </p:nvSpPr>
        <p:spPr>
          <a:xfrm>
            <a:off x="5054383" y="4206429"/>
            <a:ext cx="198804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Implementation 2</a:t>
            </a:r>
          </a:p>
        </p:txBody>
      </p:sp>
      <p:sp>
        <p:nvSpPr>
          <p:cNvPr id="15" name="Rectangle 14"/>
          <p:cNvSpPr/>
          <p:nvPr/>
        </p:nvSpPr>
        <p:spPr>
          <a:xfrm>
            <a:off x="7042428" y="2488941"/>
            <a:ext cx="1424377"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 Shader</a:t>
            </a:r>
          </a:p>
        </p:txBody>
      </p:sp>
      <p:sp>
        <p:nvSpPr>
          <p:cNvPr id="16" name="Rectangle 15"/>
          <p:cNvSpPr/>
          <p:nvPr/>
        </p:nvSpPr>
        <p:spPr>
          <a:xfrm>
            <a:off x="8890630" y="2488941"/>
            <a:ext cx="1424377"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Code</a:t>
            </a:r>
          </a:p>
        </p:txBody>
      </p:sp>
      <p:sp>
        <p:nvSpPr>
          <p:cNvPr id="36" name="Rectangle 35"/>
          <p:cNvSpPr/>
          <p:nvPr/>
        </p:nvSpPr>
        <p:spPr>
          <a:xfrm>
            <a:off x="5295242" y="2488941"/>
            <a:ext cx="1424377"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Vertex Shader</a:t>
            </a:r>
          </a:p>
        </p:txBody>
      </p:sp>
      <p:sp>
        <p:nvSpPr>
          <p:cNvPr id="37" name="Rectangle 36"/>
          <p:cNvSpPr/>
          <p:nvPr/>
        </p:nvSpPr>
        <p:spPr>
          <a:xfrm>
            <a:off x="9273260" y="4901226"/>
            <a:ext cx="1256266"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 Shader 2</a:t>
            </a:r>
          </a:p>
        </p:txBody>
      </p:sp>
      <p:sp>
        <p:nvSpPr>
          <p:cNvPr id="38" name="Rectangle 37"/>
          <p:cNvSpPr/>
          <p:nvPr/>
        </p:nvSpPr>
        <p:spPr>
          <a:xfrm>
            <a:off x="10612611" y="4903313"/>
            <a:ext cx="1112610" cy="66496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Code</a:t>
            </a:r>
          </a:p>
        </p:txBody>
      </p:sp>
      <p:sp>
        <p:nvSpPr>
          <p:cNvPr id="39" name="Rectangle 38"/>
          <p:cNvSpPr/>
          <p:nvPr/>
        </p:nvSpPr>
        <p:spPr>
          <a:xfrm>
            <a:off x="7957417" y="4901226"/>
            <a:ext cx="1232759"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Vertex Shader 2</a:t>
            </a:r>
          </a:p>
        </p:txBody>
      </p:sp>
      <p:sp>
        <p:nvSpPr>
          <p:cNvPr id="40" name="Rectangle 39"/>
          <p:cNvSpPr/>
          <p:nvPr/>
        </p:nvSpPr>
        <p:spPr>
          <a:xfrm>
            <a:off x="6639405" y="4901227"/>
            <a:ext cx="1234928"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 Shader 1</a:t>
            </a:r>
          </a:p>
        </p:txBody>
      </p:sp>
      <p:sp>
        <p:nvSpPr>
          <p:cNvPr id="41" name="Rectangle 40"/>
          <p:cNvSpPr/>
          <p:nvPr/>
        </p:nvSpPr>
        <p:spPr>
          <a:xfrm>
            <a:off x="5295242" y="4901227"/>
            <a:ext cx="1250426"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Vertex Shader 1</a:t>
            </a:r>
          </a:p>
        </p:txBody>
      </p:sp>
      <p:pic>
        <p:nvPicPr>
          <p:cNvPr id="42" name="Picture 41"/>
          <p:cNvPicPr>
            <a:picLocks noChangeAspect="1"/>
          </p:cNvPicPr>
          <p:nvPr/>
        </p:nvPicPr>
        <p:blipFill>
          <a:blip r:embed="rId3"/>
          <a:stretch>
            <a:fillRect/>
          </a:stretch>
        </p:blipFill>
        <p:spPr>
          <a:xfrm>
            <a:off x="470647" y="4621294"/>
            <a:ext cx="2667860" cy="1454047"/>
          </a:xfrm>
          <a:prstGeom prst="rect">
            <a:avLst/>
          </a:prstGeom>
        </p:spPr>
      </p:pic>
      <p:sp>
        <p:nvSpPr>
          <p:cNvPr id="4" name="Snip Single Corner Rectangle 3"/>
          <p:cNvSpPr/>
          <p:nvPr/>
        </p:nvSpPr>
        <p:spPr>
          <a:xfrm>
            <a:off x="1032547" y="2565893"/>
            <a:ext cx="1544060" cy="1827687"/>
          </a:xfrm>
          <a:prstGeom prst="snip1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Ray-Casting</a:t>
            </a:r>
          </a:p>
          <a:p>
            <a:pPr algn="ctr"/>
            <a:r>
              <a:rPr lang="en-US" dirty="0"/>
              <a:t>Water Rendering Algorithm</a:t>
            </a:r>
          </a:p>
        </p:txBody>
      </p:sp>
      <p:sp>
        <p:nvSpPr>
          <p:cNvPr id="6" name="Right Arrow 5"/>
          <p:cNvSpPr/>
          <p:nvPr/>
        </p:nvSpPr>
        <p:spPr>
          <a:xfrm rot="20337772">
            <a:off x="3040827" y="2438101"/>
            <a:ext cx="1798940" cy="67650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Compile</a:t>
            </a:r>
          </a:p>
        </p:txBody>
      </p:sp>
      <p:sp>
        <p:nvSpPr>
          <p:cNvPr id="43" name="Right Arrow 42"/>
          <p:cNvSpPr/>
          <p:nvPr/>
        </p:nvSpPr>
        <p:spPr>
          <a:xfrm rot="1648409">
            <a:off x="3159275" y="4434490"/>
            <a:ext cx="1743642" cy="67650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Compile</a:t>
            </a:r>
          </a:p>
        </p:txBody>
      </p:sp>
      <p:sp>
        <p:nvSpPr>
          <p:cNvPr id="7" name="TextBox 6"/>
          <p:cNvSpPr txBox="1"/>
          <p:nvPr/>
        </p:nvSpPr>
        <p:spPr>
          <a:xfrm rot="20306857">
            <a:off x="2609208" y="1923183"/>
            <a:ext cx="2139881" cy="584775"/>
          </a:xfrm>
          <a:prstGeom prst="rect">
            <a:avLst/>
          </a:prstGeom>
          <a:noFill/>
        </p:spPr>
        <p:txBody>
          <a:bodyPr wrap="none" rtlCol="0">
            <a:spAutoFit/>
          </a:bodyPr>
          <a:lstStyle/>
          <a:p>
            <a:r>
              <a:rPr lang="en-US" sz="1600" dirty="0">
                <a:solidFill>
                  <a:schemeClr val="bg1">
                    <a:lumMod val="95000"/>
                  </a:schemeClr>
                </a:solidFill>
              </a:rPr>
              <a:t>“compute everything </a:t>
            </a:r>
          </a:p>
          <a:p>
            <a:r>
              <a:rPr lang="en-US" sz="1600" dirty="0">
                <a:solidFill>
                  <a:schemeClr val="bg1">
                    <a:lumMod val="95000"/>
                  </a:schemeClr>
                </a:solidFill>
              </a:rPr>
              <a:t>in fragment shader”</a:t>
            </a:r>
          </a:p>
        </p:txBody>
      </p:sp>
      <p:sp>
        <p:nvSpPr>
          <p:cNvPr id="44" name="TextBox 43"/>
          <p:cNvSpPr txBox="1"/>
          <p:nvPr/>
        </p:nvSpPr>
        <p:spPr>
          <a:xfrm rot="1712944">
            <a:off x="3464087" y="4024873"/>
            <a:ext cx="1588770" cy="584775"/>
          </a:xfrm>
          <a:prstGeom prst="rect">
            <a:avLst/>
          </a:prstGeom>
          <a:noFill/>
        </p:spPr>
        <p:txBody>
          <a:bodyPr wrap="square" rtlCol="0">
            <a:spAutoFit/>
          </a:bodyPr>
          <a:lstStyle/>
          <a:p>
            <a:r>
              <a:rPr lang="en-US" sz="1600" dirty="0">
                <a:solidFill>
                  <a:schemeClr val="bg1">
                    <a:lumMod val="95000"/>
                  </a:schemeClr>
                </a:solidFill>
              </a:rPr>
              <a:t>“ray marching </a:t>
            </a:r>
          </a:p>
          <a:p>
            <a:r>
              <a:rPr lang="en-US" sz="1600" dirty="0">
                <a:solidFill>
                  <a:schemeClr val="bg1">
                    <a:lumMod val="95000"/>
                  </a:schemeClr>
                </a:solidFill>
              </a:rPr>
              <a:t>at half res”</a:t>
            </a:r>
          </a:p>
        </p:txBody>
      </p:sp>
    </p:spTree>
    <p:extLst>
      <p:ext uri="{BB962C8B-B14F-4D97-AF65-F5344CB8AC3E}">
        <p14:creationId xmlns:p14="http://schemas.microsoft.com/office/powerpoint/2010/main" val="113953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P spid="16" grpId="0" animBg="1"/>
      <p:bldP spid="36" grpId="0" animBg="1"/>
      <p:bldP spid="37" grpId="0" animBg="1"/>
      <p:bldP spid="38" grpId="0" animBg="1"/>
      <p:bldP spid="39" grpId="0" animBg="1"/>
      <p:bldP spid="40" grpId="0" animBg="1"/>
      <p:bldP spid="41" grpId="0" animBg="1"/>
      <p:bldP spid="4" grpId="0" animBg="1"/>
      <p:bldP spid="6" grpId="0" animBg="1"/>
      <p:bldP spid="43" grpId="0" animBg="1"/>
      <p:bldP spid="7" grpId="0"/>
      <p:bldP spid="44" grpId="0"/>
    </p:bldLst>
  </p:timing>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11162</TotalTime>
  <Words>3723</Words>
  <Application>Microsoft Office PowerPoint</Application>
  <PresentationFormat>Widescreen</PresentationFormat>
  <Paragraphs>537</Paragraphs>
  <Slides>37</Slides>
  <Notes>37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宋体</vt:lpstr>
      <vt:lpstr>Arial</vt:lpstr>
      <vt:lpstr>Calibri</vt:lpstr>
      <vt:lpstr>Consolas</vt:lpstr>
      <vt:lpstr>Segoe UI</vt:lpstr>
      <vt:lpstr>Office Theme</vt:lpstr>
      <vt:lpstr>A System for Rapid Exploration of Shader Optimization Choices</vt:lpstr>
      <vt:lpstr>PowerPoint Presentation</vt:lpstr>
      <vt:lpstr>PowerPoint Presentation</vt:lpstr>
      <vt:lpstr>PowerPoint Presentation</vt:lpstr>
      <vt:lpstr>PowerPoint Presentation</vt:lpstr>
      <vt:lpstr>Conceptually simple optimization requires significant implementation change</vt:lpstr>
      <vt:lpstr>PowerPoint Presentation</vt:lpstr>
      <vt:lpstr>PowerPoint Presentation</vt:lpstr>
      <vt:lpstr>Goal: A system that generates different implementations from a high level representation</vt:lpstr>
      <vt:lpstr>Contribution:</vt:lpstr>
      <vt:lpstr>Spire Concepts</vt:lpstr>
      <vt:lpstr>PowerPoint Presentation</vt:lpstr>
      <vt:lpstr>PowerPoint Presentation</vt:lpstr>
      <vt:lpstr>PowerPoint Presentation</vt:lpstr>
      <vt:lpstr>PowerPoint Presentation</vt:lpstr>
      <vt:lpstr>PowerPoint Presentation</vt:lpstr>
      <vt:lpstr>Pipeline Definition</vt:lpstr>
      <vt:lpstr>Defining a pipeline</vt:lpstr>
      <vt:lpstr>The multi-resolution rendering pipeline definition</vt:lpstr>
      <vt:lpstr>Need to map shader components to pipeline worlds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Shader Optimization  = Picking overloaded component definitions</vt:lpstr>
      <vt:lpstr>Shader Optimization  = Picking overloaded component definitions</vt:lpstr>
      <vt:lpstr>Relationship to prior work</vt:lpstr>
      <vt:lpstr>Spire Implementation</vt:lpstr>
      <vt:lpstr>Spire System</vt:lpstr>
      <vt:lpstr>System Demo</vt:lpstr>
      <vt:lpstr>Summary</vt:lpstr>
      <vt:lpstr>Spire is a first step towards the bigger goal of engine optimization</vt:lpstr>
      <vt:lpstr>Thank you!</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 He</dc:creator>
  <cp:lastModifiedBy>Yong He</cp:lastModifiedBy>
  <cp:revision>761</cp:revision>
  <dcterms:created xsi:type="dcterms:W3CDTF">2014-07-16T17:58:52Z</dcterms:created>
  <dcterms:modified xsi:type="dcterms:W3CDTF">2017-04-08T22:08:08Z</dcterms:modified>
</cp:coreProperties>
</file>